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6" r:id="rId4"/>
    <p:sldId id="267" r:id="rId5"/>
    <p:sldId id="268" r:id="rId6"/>
    <p:sldId id="269" r:id="rId7"/>
    <p:sldId id="270" r:id="rId8"/>
    <p:sldId id="284" r:id="rId9"/>
    <p:sldId id="258" r:id="rId10"/>
    <p:sldId id="259" r:id="rId11"/>
    <p:sldId id="260" r:id="rId12"/>
    <p:sldId id="261" r:id="rId13"/>
    <p:sldId id="262" r:id="rId14"/>
    <p:sldId id="285" r:id="rId15"/>
    <p:sldId id="265" r:id="rId16"/>
    <p:sldId id="263" r:id="rId17"/>
    <p:sldId id="264" r:id="rId18"/>
    <p:sldId id="271" r:id="rId19"/>
    <p:sldId id="272" r:id="rId20"/>
    <p:sldId id="283" r:id="rId21"/>
    <p:sldId id="273" r:id="rId22"/>
    <p:sldId id="274" r:id="rId23"/>
    <p:sldId id="275" r:id="rId24"/>
    <p:sldId id="276" r:id="rId25"/>
    <p:sldId id="277" r:id="rId26"/>
    <p:sldId id="278" r:id="rId27"/>
    <p:sldId id="279" r:id="rId28"/>
    <p:sldId id="280" r:id="rId29"/>
    <p:sldId id="281" r:id="rId30"/>
    <p:sldId id="282" r:id="rId31"/>
    <p:sldId id="25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9" d="100"/>
          <a:sy n="109" d="100"/>
        </p:scale>
        <p:origin x="142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1D614-16C4-4843-9F2D-4F8C4593A74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133684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1D614-16C4-4843-9F2D-4F8C4593A74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253096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1D614-16C4-4843-9F2D-4F8C4593A74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401584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934958A-74BB-462B-949A-BBC5FAC9950E}" type="slidenum">
              <a:rPr lang="en-US" altLang="en-US"/>
              <a:pPr/>
              <a:t>‹#›</a:t>
            </a:fld>
            <a:endParaRPr lang="en-US" altLang="en-US"/>
          </a:p>
        </p:txBody>
      </p:sp>
    </p:spTree>
    <p:extLst>
      <p:ext uri="{BB962C8B-B14F-4D97-AF65-F5344CB8AC3E}">
        <p14:creationId xmlns:p14="http://schemas.microsoft.com/office/powerpoint/2010/main" val="239837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D54B48-3D2D-4AAA-B127-050FDB46C428}" type="slidenum">
              <a:rPr lang="en-US" altLang="en-US"/>
              <a:pPr/>
              <a:t>‹#›</a:t>
            </a:fld>
            <a:endParaRPr lang="en-US" altLang="en-US"/>
          </a:p>
        </p:txBody>
      </p:sp>
    </p:spTree>
    <p:extLst>
      <p:ext uri="{BB962C8B-B14F-4D97-AF65-F5344CB8AC3E}">
        <p14:creationId xmlns:p14="http://schemas.microsoft.com/office/powerpoint/2010/main" val="297553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2C82277-381C-4EB5-928B-E66CDBBF3C87}" type="slidenum">
              <a:rPr lang="en-US" altLang="en-US"/>
              <a:pPr/>
              <a:t>‹#›</a:t>
            </a:fld>
            <a:endParaRPr lang="en-US" altLang="en-US"/>
          </a:p>
        </p:txBody>
      </p:sp>
    </p:spTree>
    <p:extLst>
      <p:ext uri="{BB962C8B-B14F-4D97-AF65-F5344CB8AC3E}">
        <p14:creationId xmlns:p14="http://schemas.microsoft.com/office/powerpoint/2010/main" val="89156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D401E5C-4AC7-4C6C-9715-A278685BD689}" type="slidenum">
              <a:rPr lang="en-US" altLang="en-US"/>
              <a:pPr/>
              <a:t>‹#›</a:t>
            </a:fld>
            <a:endParaRPr lang="en-US" altLang="en-US"/>
          </a:p>
        </p:txBody>
      </p:sp>
    </p:spTree>
    <p:extLst>
      <p:ext uri="{BB962C8B-B14F-4D97-AF65-F5344CB8AC3E}">
        <p14:creationId xmlns:p14="http://schemas.microsoft.com/office/powerpoint/2010/main" val="2598759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71AA04A-1AC2-48E9-9F97-A9B41B49C737}" type="slidenum">
              <a:rPr lang="en-US" altLang="en-US"/>
              <a:pPr/>
              <a:t>‹#›</a:t>
            </a:fld>
            <a:endParaRPr lang="en-US" altLang="en-US"/>
          </a:p>
        </p:txBody>
      </p:sp>
    </p:spTree>
    <p:extLst>
      <p:ext uri="{BB962C8B-B14F-4D97-AF65-F5344CB8AC3E}">
        <p14:creationId xmlns:p14="http://schemas.microsoft.com/office/powerpoint/2010/main" val="215655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19BCA05-7776-4E5E-ABB1-D577AD3BFE12}" type="slidenum">
              <a:rPr lang="en-US" altLang="en-US"/>
              <a:pPr/>
              <a:t>‹#›</a:t>
            </a:fld>
            <a:endParaRPr lang="en-US" altLang="en-US"/>
          </a:p>
        </p:txBody>
      </p:sp>
    </p:spTree>
    <p:extLst>
      <p:ext uri="{BB962C8B-B14F-4D97-AF65-F5344CB8AC3E}">
        <p14:creationId xmlns:p14="http://schemas.microsoft.com/office/powerpoint/2010/main" val="1054862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21A597D-8AF8-427E-93B4-898B71B89016}" type="slidenum">
              <a:rPr lang="en-US" altLang="en-US"/>
              <a:pPr/>
              <a:t>‹#›</a:t>
            </a:fld>
            <a:endParaRPr lang="en-US" altLang="en-US"/>
          </a:p>
        </p:txBody>
      </p:sp>
    </p:spTree>
    <p:extLst>
      <p:ext uri="{BB962C8B-B14F-4D97-AF65-F5344CB8AC3E}">
        <p14:creationId xmlns:p14="http://schemas.microsoft.com/office/powerpoint/2010/main" val="446450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ACC377A-7E7C-47AF-BC05-A810323E59BB}" type="slidenum">
              <a:rPr lang="en-US" altLang="en-US"/>
              <a:pPr/>
              <a:t>‹#›</a:t>
            </a:fld>
            <a:endParaRPr lang="en-US" altLang="en-US"/>
          </a:p>
        </p:txBody>
      </p:sp>
    </p:spTree>
    <p:extLst>
      <p:ext uri="{BB962C8B-B14F-4D97-AF65-F5344CB8AC3E}">
        <p14:creationId xmlns:p14="http://schemas.microsoft.com/office/powerpoint/2010/main" val="288939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1D614-16C4-4843-9F2D-4F8C4593A74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3846911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BB667A-6FD5-4C65-85F3-1EB69B410411}" type="slidenum">
              <a:rPr lang="en-US" altLang="en-US"/>
              <a:pPr/>
              <a:t>‹#›</a:t>
            </a:fld>
            <a:endParaRPr lang="en-US" altLang="en-US"/>
          </a:p>
        </p:txBody>
      </p:sp>
    </p:spTree>
    <p:extLst>
      <p:ext uri="{BB962C8B-B14F-4D97-AF65-F5344CB8AC3E}">
        <p14:creationId xmlns:p14="http://schemas.microsoft.com/office/powerpoint/2010/main" val="604396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B4E484-F30B-45D5-BDB5-EE29472FAA7F}" type="slidenum">
              <a:rPr lang="en-US" altLang="en-US"/>
              <a:pPr/>
              <a:t>‹#›</a:t>
            </a:fld>
            <a:endParaRPr lang="en-US" altLang="en-US"/>
          </a:p>
        </p:txBody>
      </p:sp>
    </p:spTree>
    <p:extLst>
      <p:ext uri="{BB962C8B-B14F-4D97-AF65-F5344CB8AC3E}">
        <p14:creationId xmlns:p14="http://schemas.microsoft.com/office/powerpoint/2010/main" val="3273594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E2CB7BA-8648-42EB-823F-F4C473E5A9D0}" type="slidenum">
              <a:rPr lang="en-US" altLang="en-US"/>
              <a:pPr/>
              <a:t>‹#›</a:t>
            </a:fld>
            <a:endParaRPr lang="en-US" altLang="en-US"/>
          </a:p>
        </p:txBody>
      </p:sp>
    </p:spTree>
    <p:extLst>
      <p:ext uri="{BB962C8B-B14F-4D97-AF65-F5344CB8AC3E}">
        <p14:creationId xmlns:p14="http://schemas.microsoft.com/office/powerpoint/2010/main" val="33847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A1D614-16C4-4843-9F2D-4F8C4593A742}"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164315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1D614-16C4-4843-9F2D-4F8C4593A74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337684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1D614-16C4-4843-9F2D-4F8C4593A742}"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169138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1D614-16C4-4843-9F2D-4F8C4593A742}"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80352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1D614-16C4-4843-9F2D-4F8C4593A742}"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229738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1D614-16C4-4843-9F2D-4F8C4593A74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277638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A1D614-16C4-4843-9F2D-4F8C4593A742}"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3F3E0-BE92-4503-B7D6-17523DB9B725}" type="slidenum">
              <a:rPr lang="en-US" smtClean="0"/>
              <a:t>‹#›</a:t>
            </a:fld>
            <a:endParaRPr lang="en-US"/>
          </a:p>
        </p:txBody>
      </p:sp>
    </p:spTree>
    <p:extLst>
      <p:ext uri="{BB962C8B-B14F-4D97-AF65-F5344CB8AC3E}">
        <p14:creationId xmlns:p14="http://schemas.microsoft.com/office/powerpoint/2010/main" val="425194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1D614-16C4-4843-9F2D-4F8C4593A742}" type="datetimeFigureOut">
              <a:rPr lang="en-US" smtClean="0"/>
              <a:t>3/28/2019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3F3E0-BE92-4503-B7D6-17523DB9B725}" type="slidenum">
              <a:rPr lang="en-US" smtClean="0"/>
              <a:t>‹#›</a:t>
            </a:fld>
            <a:endParaRPr lang="en-US"/>
          </a:p>
        </p:txBody>
      </p:sp>
    </p:spTree>
    <p:extLst>
      <p:ext uri="{BB962C8B-B14F-4D97-AF65-F5344CB8AC3E}">
        <p14:creationId xmlns:p14="http://schemas.microsoft.com/office/powerpoint/2010/main" val="2904217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81175"/>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fontAlgn="base">
              <a:spcBef>
                <a:spcPct val="0"/>
              </a:spcBef>
              <a:spcAft>
                <a:spcPct val="0"/>
              </a:spcAft>
            </a:pPr>
            <a:fld id="{0F4D772A-569E-4C3C-AAAB-B019B01CFDB8}" type="slidenum">
              <a:rPr lang="en-US" altLang="en-US">
                <a:latin typeface="Arial" panose="020B0604020202020204" pitchFamily="34" charset="0"/>
              </a:rPr>
              <a:pPr fontAlgn="base">
                <a:spcBef>
                  <a:spcPct val="0"/>
                </a:spcBef>
                <a:spcAft>
                  <a:spcPct val="0"/>
                </a:spcAft>
              </a:pPr>
              <a:t>‹#›</a:t>
            </a:fld>
            <a:endParaRPr lang="en-US" altLang="en-US">
              <a:latin typeface="Arial" panose="020B0604020202020204" pitchFamily="34" charset="0"/>
            </a:endParaRPr>
          </a:p>
        </p:txBody>
      </p:sp>
    </p:spTree>
    <p:extLst>
      <p:ext uri="{BB962C8B-B14F-4D97-AF65-F5344CB8AC3E}">
        <p14:creationId xmlns:p14="http://schemas.microsoft.com/office/powerpoint/2010/main" val="366427603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6862" y="349250"/>
            <a:ext cx="8757138" cy="1470025"/>
          </a:xfrm>
        </p:spPr>
        <p:txBody>
          <a:bodyPr/>
          <a:lstStyle/>
          <a:p>
            <a:pPr eaLnBrk="1" hangingPunct="1"/>
            <a:r>
              <a:rPr lang="en-US" alt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Expressionism in Germany  </a:t>
            </a:r>
            <a:br>
              <a:rPr lang="en-US" alt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alt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Figurative and Abstract</a:t>
            </a:r>
          </a:p>
        </p:txBody>
      </p:sp>
      <p:pic>
        <p:nvPicPr>
          <p:cNvPr id="2" name="Picture 1"/>
          <p:cNvPicPr>
            <a:picLocks noChangeAspect="1"/>
          </p:cNvPicPr>
          <p:nvPr/>
        </p:nvPicPr>
        <p:blipFill>
          <a:blip r:embed="rId2"/>
          <a:stretch>
            <a:fillRect/>
          </a:stretch>
        </p:blipFill>
        <p:spPr>
          <a:xfrm>
            <a:off x="2217905" y="1983192"/>
            <a:ext cx="4841540" cy="4286317"/>
          </a:xfrm>
          <a:prstGeom prst="rect">
            <a:avLst/>
          </a:prstGeom>
        </p:spPr>
      </p:pic>
      <p:sp>
        <p:nvSpPr>
          <p:cNvPr id="3" name="Rectangle 2"/>
          <p:cNvSpPr/>
          <p:nvPr/>
        </p:nvSpPr>
        <p:spPr>
          <a:xfrm>
            <a:off x="2217905" y="6269509"/>
            <a:ext cx="5206314" cy="307777"/>
          </a:xfrm>
          <a:prstGeom prst="rect">
            <a:avLst/>
          </a:prstGeom>
        </p:spPr>
        <p:txBody>
          <a:bodyPr wrap="square">
            <a:spAutoFit/>
          </a:bodyPr>
          <a:lstStyle/>
          <a:p>
            <a:r>
              <a:rPr lang="en-US" sz="1400" dirty="0"/>
              <a:t>Käthe Kollwitz (German 1867-1945), </a:t>
            </a:r>
            <a:r>
              <a:rPr lang="en-US" sz="1400" i="1" dirty="0"/>
              <a:t>Woman with Dead Child</a:t>
            </a:r>
            <a:r>
              <a:rPr lang="en-US" sz="1400" dirty="0"/>
              <a:t>, 1903 </a:t>
            </a:r>
          </a:p>
        </p:txBody>
      </p:sp>
    </p:spTree>
    <p:extLst>
      <p:ext uri="{BB962C8B-B14F-4D97-AF65-F5344CB8AC3E}">
        <p14:creationId xmlns:p14="http://schemas.microsoft.com/office/powerpoint/2010/main" val="274595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1600" b="1" dirty="0">
                <a:latin typeface="Verdana" panose="020B0604030504040204" pitchFamily="34" charset="0"/>
                <a:ea typeface="Verdana" panose="020B0604030504040204" pitchFamily="34" charset="0"/>
                <a:cs typeface="Verdana" panose="020B0604030504040204" pitchFamily="34" charset="0"/>
              </a:rPr>
              <a:t>Paula </a:t>
            </a:r>
            <a:r>
              <a:rPr lang="en-US" altLang="en-US" sz="1600" b="1" dirty="0" err="1">
                <a:latin typeface="Verdana" panose="020B0604030504040204" pitchFamily="34" charset="0"/>
                <a:ea typeface="Verdana" panose="020B0604030504040204" pitchFamily="34" charset="0"/>
                <a:cs typeface="Verdana" panose="020B0604030504040204" pitchFamily="34" charset="0"/>
              </a:rPr>
              <a:t>Modersohn</a:t>
            </a:r>
            <a:r>
              <a:rPr lang="en-US" altLang="en-US" sz="1600" b="1" dirty="0">
                <a:latin typeface="Verdana" panose="020B0604030504040204" pitchFamily="34" charset="0"/>
                <a:ea typeface="Verdana" panose="020B0604030504040204" pitchFamily="34" charset="0"/>
                <a:cs typeface="Verdana" panose="020B0604030504040204" pitchFamily="34" charset="0"/>
              </a:rPr>
              <a:t>-Becker</a:t>
            </a:r>
            <a:r>
              <a:rPr lang="en-US" altLang="en-US" sz="1600" dirty="0">
                <a:latin typeface="Verdana" panose="020B0604030504040204" pitchFamily="34" charset="0"/>
                <a:ea typeface="Verdana" panose="020B0604030504040204" pitchFamily="34" charset="0"/>
                <a:cs typeface="Verdana" panose="020B0604030504040204" pitchFamily="34" charset="0"/>
              </a:rPr>
              <a:t> (left) with sculptor </a:t>
            </a:r>
            <a:r>
              <a:rPr lang="en-US" altLang="en-US" sz="1600" b="1" dirty="0">
                <a:latin typeface="Verdana" panose="020B0604030504040204" pitchFamily="34" charset="0"/>
                <a:ea typeface="Verdana" panose="020B0604030504040204" pitchFamily="34" charset="0"/>
                <a:cs typeface="Verdana" panose="020B0604030504040204" pitchFamily="34" charset="0"/>
              </a:rPr>
              <a:t>Clara </a:t>
            </a:r>
            <a:r>
              <a:rPr lang="en-US" altLang="en-US" sz="1600" b="1" dirty="0" err="1">
                <a:latin typeface="Verdana" panose="020B0604030504040204" pitchFamily="34" charset="0"/>
                <a:ea typeface="Verdana" panose="020B0604030504040204" pitchFamily="34" charset="0"/>
                <a:cs typeface="Verdana" panose="020B0604030504040204" pitchFamily="34" charset="0"/>
              </a:rPr>
              <a:t>Westhoff</a:t>
            </a:r>
            <a:r>
              <a:rPr lang="en-US" altLang="en-US" sz="1600" b="1" dirty="0">
                <a:latin typeface="Verdana" panose="020B0604030504040204" pitchFamily="34" charset="0"/>
                <a:ea typeface="Verdana" panose="020B0604030504040204" pitchFamily="34" charset="0"/>
                <a:cs typeface="Verdana" panose="020B0604030504040204" pitchFamily="34" charset="0"/>
              </a:rPr>
              <a:t> </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Becker spent 6 months in Paris 1900 where </a:t>
            </a:r>
            <a:r>
              <a:rPr lang="en-US" altLang="en-US" sz="1600" dirty="0" err="1">
                <a:latin typeface="Verdana" panose="020B0604030504040204" pitchFamily="34" charset="0"/>
                <a:ea typeface="Verdana" panose="020B0604030504040204" pitchFamily="34" charset="0"/>
                <a:cs typeface="Verdana" panose="020B0604030504040204" pitchFamily="34" charset="0"/>
              </a:rPr>
              <a:t>Westhoff</a:t>
            </a:r>
            <a:r>
              <a:rPr lang="en-US" altLang="en-US" sz="1600" dirty="0">
                <a:latin typeface="Verdana" panose="020B0604030504040204" pitchFamily="34" charset="0"/>
                <a:ea typeface="Verdana" panose="020B0604030504040204" pitchFamily="34" charset="0"/>
                <a:cs typeface="Verdana" panose="020B0604030504040204" pitchFamily="34" charset="0"/>
              </a:rPr>
              <a:t> was studying with </a:t>
            </a:r>
            <a:r>
              <a:rPr lang="en-US" altLang="en-US" sz="1600" dirty="0" err="1">
                <a:latin typeface="Verdana" panose="020B0604030504040204" pitchFamily="34" charset="0"/>
                <a:ea typeface="Verdana" panose="020B0604030504040204" pitchFamily="34" charset="0"/>
                <a:cs typeface="Verdana" panose="020B0604030504040204" pitchFamily="34" charset="0"/>
              </a:rPr>
              <a:t>Auguste</a:t>
            </a:r>
            <a:r>
              <a:rPr lang="en-US" altLang="en-US" sz="1600" dirty="0">
                <a:latin typeface="Verdana" panose="020B0604030504040204" pitchFamily="34" charset="0"/>
                <a:ea typeface="Verdana" panose="020B0604030504040204" pitchFamily="34" charset="0"/>
                <a:cs typeface="Verdana" panose="020B0604030504040204" pitchFamily="34" charset="0"/>
              </a:rPr>
              <a:t> Rodin  and attending the </a:t>
            </a:r>
            <a:r>
              <a:rPr lang="en-US" altLang="en-US" sz="1600" dirty="0" err="1">
                <a:latin typeface="Verdana" panose="020B0604030504040204" pitchFamily="34" charset="0"/>
                <a:ea typeface="Verdana" panose="020B0604030504040204" pitchFamily="34" charset="0"/>
                <a:cs typeface="Verdana" panose="020B0604030504040204" pitchFamily="34" charset="0"/>
              </a:rPr>
              <a:t>Academie</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err="1">
                <a:latin typeface="Verdana" panose="020B0604030504040204" pitchFamily="34" charset="0"/>
                <a:ea typeface="Verdana" panose="020B0604030504040204" pitchFamily="34" charset="0"/>
                <a:cs typeface="Verdana" panose="020B0604030504040204" pitchFamily="34" charset="0"/>
              </a:rPr>
              <a:t>Colarossi</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(right) </a:t>
            </a:r>
            <a:r>
              <a:rPr lang="en-US" altLang="en-US" sz="1600" b="1" dirty="0" err="1">
                <a:latin typeface="Verdana" panose="020B0604030504040204" pitchFamily="34" charset="0"/>
                <a:ea typeface="Verdana" panose="020B0604030504040204" pitchFamily="34" charset="0"/>
                <a:cs typeface="Verdana" panose="020B0604030504040204" pitchFamily="34" charset="0"/>
              </a:rPr>
              <a:t>Modersohn</a:t>
            </a:r>
            <a:r>
              <a:rPr lang="en-US" altLang="en-US" sz="1600" b="1" dirty="0">
                <a:latin typeface="Verdana" panose="020B0604030504040204" pitchFamily="34" charset="0"/>
                <a:ea typeface="Verdana" panose="020B0604030504040204" pitchFamily="34" charset="0"/>
                <a:cs typeface="Verdana" panose="020B0604030504040204" pitchFamily="34" charset="0"/>
              </a:rPr>
              <a:t>-Becker</a:t>
            </a:r>
            <a:r>
              <a:rPr lang="en-US" altLang="en-US" sz="1600" dirty="0">
                <a:latin typeface="Verdana" panose="020B0604030504040204" pitchFamily="34" charset="0"/>
                <a:ea typeface="Verdana" panose="020B0604030504040204" pitchFamily="34" charset="0"/>
                <a:cs typeface="Verdana" panose="020B0604030504040204" pitchFamily="34" charset="0"/>
              </a:rPr>
              <a:t>, portrait of the poet, </a:t>
            </a:r>
            <a:r>
              <a:rPr lang="en-US" altLang="en-US" sz="1600" i="1" dirty="0">
                <a:latin typeface="Verdana" panose="020B0604030504040204" pitchFamily="34" charset="0"/>
                <a:ea typeface="Verdana" panose="020B0604030504040204" pitchFamily="34" charset="0"/>
                <a:cs typeface="Verdana" panose="020B0604030504040204" pitchFamily="34" charset="0"/>
              </a:rPr>
              <a:t>Rainer Maria Rilke</a:t>
            </a:r>
            <a:r>
              <a:rPr lang="en-US" altLang="en-US" sz="1600" dirty="0">
                <a:latin typeface="Verdana" panose="020B0604030504040204" pitchFamily="34" charset="0"/>
                <a:ea typeface="Verdana" panose="020B0604030504040204" pitchFamily="34" charset="0"/>
                <a:cs typeface="Verdana" panose="020B0604030504040204" pitchFamily="34" charset="0"/>
              </a:rPr>
              <a:t>, 1906</a:t>
            </a:r>
          </a:p>
        </p:txBody>
      </p:sp>
      <p:pic>
        <p:nvPicPr>
          <p:cNvPr id="5123" name="Picture 3" descr="Modersohn_becker_Clara_Westhoff_18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7162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modersohn_becker_portrait_rilke_19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00200"/>
            <a:ext cx="2268538" cy="2971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4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68363"/>
          </a:xfrm>
        </p:spPr>
        <p:txBody>
          <a:bodyPr/>
          <a:lstStyle/>
          <a:p>
            <a:pPr eaLnBrk="1" hangingPunct="1"/>
            <a:r>
              <a:rPr lang="en-US" altLang="en-US" sz="1600" b="1">
                <a:latin typeface="Verdana" panose="020B0604030504040204" pitchFamily="34" charset="0"/>
                <a:ea typeface="Verdana" panose="020B0604030504040204" pitchFamily="34" charset="0"/>
                <a:cs typeface="Verdana" panose="020B0604030504040204" pitchFamily="34" charset="0"/>
              </a:rPr>
              <a:t>Modersohn-Becker</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Reclining Mother and Child</a:t>
            </a:r>
            <a:r>
              <a:rPr lang="en-US" altLang="en-US" sz="1600">
                <a:latin typeface="Verdana" panose="020B0604030504040204" pitchFamily="34" charset="0"/>
                <a:ea typeface="Verdana" panose="020B0604030504040204" pitchFamily="34" charset="0"/>
                <a:cs typeface="Verdana" panose="020B0604030504040204" pitchFamily="34" charset="0"/>
              </a:rPr>
              <a:t>, 1906  </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(lower right) </a:t>
            </a:r>
            <a:r>
              <a:rPr lang="en-US" altLang="en-US" sz="1600" b="1">
                <a:latin typeface="Verdana" panose="020B0604030504040204" pitchFamily="34" charset="0"/>
                <a:ea typeface="Verdana" panose="020B0604030504040204" pitchFamily="34" charset="0"/>
                <a:cs typeface="Verdana" panose="020B0604030504040204" pitchFamily="34" charset="0"/>
              </a:rPr>
              <a:t>Paul Gauguin</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Nevermore</a:t>
            </a:r>
            <a:r>
              <a:rPr lang="en-US" altLang="en-US" sz="1600">
                <a:latin typeface="Verdana" panose="020B0604030504040204" pitchFamily="34" charset="0"/>
                <a:ea typeface="Verdana" panose="020B0604030504040204" pitchFamily="34" charset="0"/>
                <a:cs typeface="Verdana" panose="020B0604030504040204" pitchFamily="34" charset="0"/>
              </a:rPr>
              <a:t>, 1897</a:t>
            </a:r>
          </a:p>
        </p:txBody>
      </p:sp>
      <p:pic>
        <p:nvPicPr>
          <p:cNvPr id="8195" name="Picture 3" descr="modersohn_becker_mother_child_nu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14400"/>
            <a:ext cx="4343400" cy="2914650"/>
          </a:xfrm>
          <a:ln>
            <a:solidFill>
              <a:schemeClr val="tx2"/>
            </a:solidFill>
            <a:miter lim="800000"/>
            <a:headEnd/>
            <a:tailEnd/>
          </a:ln>
        </p:spPr>
      </p:pic>
      <p:pic>
        <p:nvPicPr>
          <p:cNvPr id="8196" name="Picture 4" descr="gauguin_never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038600"/>
            <a:ext cx="5133975" cy="26082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36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762000"/>
          </a:xfrm>
        </p:spPr>
        <p:txBody>
          <a:bodyPr/>
          <a:lstStyle/>
          <a:p>
            <a:pPr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(left) </a:t>
            </a:r>
            <a:r>
              <a:rPr lang="en-US" altLang="en-US" sz="1600" b="1">
                <a:latin typeface="Verdana" panose="020B0604030504040204" pitchFamily="34" charset="0"/>
                <a:ea typeface="Verdana" panose="020B0604030504040204" pitchFamily="34" charset="0"/>
                <a:cs typeface="Verdana" panose="020B0604030504040204" pitchFamily="34" charset="0"/>
              </a:rPr>
              <a:t>William</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b="1">
                <a:latin typeface="Verdana" panose="020B0604030504040204" pitchFamily="34" charset="0"/>
                <a:ea typeface="Verdana" panose="020B0604030504040204" pitchFamily="34" charset="0"/>
                <a:cs typeface="Verdana" panose="020B0604030504040204" pitchFamily="34" charset="0"/>
              </a:rPr>
              <a:t>Bouguereau</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Madonna and Child with Saint John the Baptist </a:t>
            </a:r>
            <a:r>
              <a:rPr lang="en-US" altLang="en-US" sz="1600">
                <a:latin typeface="Verdana" panose="020B0604030504040204" pitchFamily="34" charset="0"/>
                <a:ea typeface="Verdana" panose="020B0604030504040204" pitchFamily="34" charset="0"/>
                <a:cs typeface="Verdana" panose="020B0604030504040204" pitchFamily="34" charset="0"/>
              </a:rPr>
              <a:t>c. 1890.</a:t>
            </a:r>
            <a:r>
              <a:rPr lang="en-US" altLang="en-US" sz="1600" i="1">
                <a:latin typeface="Verdana" panose="020B0604030504040204" pitchFamily="34" charset="0"/>
                <a:ea typeface="Verdana" panose="020B0604030504040204" pitchFamily="34" charset="0"/>
                <a:cs typeface="Verdana" panose="020B0604030504040204" pitchFamily="34" charset="0"/>
              </a:rPr>
              <a:t> </a:t>
            </a:r>
            <a:r>
              <a:rPr lang="en-US" altLang="en-US" sz="1600">
                <a:latin typeface="Verdana" panose="020B0604030504040204" pitchFamily="34" charset="0"/>
                <a:ea typeface="Verdana" panose="020B0604030504040204" pitchFamily="34" charset="0"/>
                <a:cs typeface="Verdana" panose="020B0604030504040204" pitchFamily="34" charset="0"/>
              </a:rPr>
              <a:t>(right) </a:t>
            </a:r>
            <a:r>
              <a:rPr lang="en-US" altLang="en-US" sz="1600" b="1">
                <a:latin typeface="Verdana" panose="020B0604030504040204" pitchFamily="34" charset="0"/>
                <a:ea typeface="Verdana" panose="020B0604030504040204" pitchFamily="34" charset="0"/>
                <a:cs typeface="Verdana" panose="020B0604030504040204" pitchFamily="34" charset="0"/>
              </a:rPr>
              <a:t>Paula Modersohn-Becker</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Reclining Mother and Child</a:t>
            </a:r>
            <a:r>
              <a:rPr lang="en-US" altLang="en-US" sz="1600">
                <a:latin typeface="Verdana" panose="020B0604030504040204" pitchFamily="34" charset="0"/>
                <a:ea typeface="Verdana" panose="020B0604030504040204" pitchFamily="34" charset="0"/>
                <a:cs typeface="Verdana" panose="020B0604030504040204" pitchFamily="34" charset="0"/>
              </a:rPr>
              <a:t>, 1906 </a:t>
            </a:r>
          </a:p>
        </p:txBody>
      </p:sp>
      <p:pic>
        <p:nvPicPr>
          <p:cNvPr id="9219" name="Picture 5" descr="bougereau_madonna_with_st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2613025" cy="4572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3" descr="modersohn_becker_mother_child_nu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0" y="762000"/>
            <a:ext cx="4419600" cy="2965450"/>
          </a:xfrm>
          <a:ln>
            <a:solidFill>
              <a:schemeClr val="tx2"/>
            </a:solidFill>
            <a:miter lim="800000"/>
            <a:headEnd/>
            <a:tailEnd/>
          </a:ln>
        </p:spPr>
      </p:pic>
      <p:pic>
        <p:nvPicPr>
          <p:cNvPr id="9221" name="Picture 3" descr="munch_madon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276600"/>
            <a:ext cx="2614613"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3657600" y="5181600"/>
            <a:ext cx="256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altLang="en-US" b="1">
                <a:solidFill>
                  <a:prstClr val="white"/>
                </a:solidFill>
                <a:latin typeface="Verdana" panose="020B0604030504040204" pitchFamily="34" charset="0"/>
                <a:ea typeface="Verdana" panose="020B0604030504040204" pitchFamily="34" charset="0"/>
                <a:cs typeface="Verdana" panose="020B0604030504040204" pitchFamily="34" charset="0"/>
              </a:rPr>
              <a:t>Edvard Munch</a:t>
            </a:r>
            <a:endParaRPr lang="en-US" altLang="en-US">
              <a:solidFill>
                <a:prstClr val="white"/>
              </a:solidFill>
              <a:latin typeface="Verdana" panose="020B0604030504040204" pitchFamily="34" charset="0"/>
              <a:ea typeface="Verdana" panose="020B0604030504040204" pitchFamily="34" charset="0"/>
              <a:cs typeface="Verdana" panose="020B0604030504040204" pitchFamily="34" charset="0"/>
            </a:endParaRPr>
          </a:p>
          <a:p>
            <a:pPr eaLnBrk="1" fontAlgn="base" hangingPunct="1">
              <a:spcBef>
                <a:spcPct val="0"/>
              </a:spcBef>
              <a:spcAft>
                <a:spcPct val="0"/>
              </a:spcAft>
            </a:pPr>
            <a:r>
              <a:rPr lang="en-US" altLang="en-US" i="1">
                <a:solidFill>
                  <a:prstClr val="white"/>
                </a:solidFill>
                <a:latin typeface="Verdana" panose="020B0604030504040204" pitchFamily="34" charset="0"/>
                <a:ea typeface="Verdana" panose="020B0604030504040204" pitchFamily="34" charset="0"/>
                <a:cs typeface="Verdana" panose="020B0604030504040204" pitchFamily="34" charset="0"/>
              </a:rPr>
              <a:t>Madonna, </a:t>
            </a:r>
            <a:r>
              <a:rPr lang="en-US" altLang="en-US">
                <a:solidFill>
                  <a:prstClr val="white"/>
                </a:solidFill>
                <a:latin typeface="Verdana" panose="020B0604030504040204" pitchFamily="34" charset="0"/>
                <a:ea typeface="Verdana" panose="020B0604030504040204" pitchFamily="34" charset="0"/>
                <a:cs typeface="Verdana" panose="020B0604030504040204" pitchFamily="34" charset="0"/>
              </a:rPr>
              <a:t>lithograph</a:t>
            </a:r>
          </a:p>
          <a:p>
            <a:pPr eaLnBrk="1" fontAlgn="base" hangingPunct="1">
              <a:spcBef>
                <a:spcPct val="0"/>
              </a:spcBef>
              <a:spcAft>
                <a:spcPct val="0"/>
              </a:spcAft>
            </a:pPr>
            <a:r>
              <a:rPr lang="en-US" altLang="en-US">
                <a:solidFill>
                  <a:prstClr val="white"/>
                </a:solidFill>
                <a:latin typeface="Verdana" panose="020B0604030504040204" pitchFamily="34" charset="0"/>
                <a:ea typeface="Verdana" panose="020B0604030504040204" pitchFamily="34" charset="0"/>
                <a:cs typeface="Verdana" panose="020B0604030504040204" pitchFamily="34" charset="0"/>
              </a:rPr>
              <a:t>1895</a:t>
            </a:r>
            <a:endParaRPr lang="en-US" altLang="en-US">
              <a:solidFill>
                <a:prstClr val="white"/>
              </a:solidFill>
            </a:endParaRPr>
          </a:p>
        </p:txBody>
      </p:sp>
    </p:spTree>
    <p:extLst>
      <p:ext uri="{BB962C8B-B14F-4D97-AF65-F5344CB8AC3E}">
        <p14:creationId xmlns:p14="http://schemas.microsoft.com/office/powerpoint/2010/main" val="172852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B14-03B1-45F5-A386-6E3BA4F223BD}"/>
              </a:ext>
            </a:extLst>
          </p:cNvPr>
          <p:cNvSpPr>
            <a:spLocks noGrp="1"/>
          </p:cNvSpPr>
          <p:nvPr>
            <p:ph type="title"/>
          </p:nvPr>
        </p:nvSpPr>
        <p:spPr/>
        <p:txBody>
          <a:bodyPr/>
          <a:lstStyle/>
          <a:p>
            <a:pPr algn="l"/>
            <a:r>
              <a:rPr lang="en-US" sz="1600" b="1" dirty="0" err="1"/>
              <a:t>Käthe</a:t>
            </a:r>
            <a:r>
              <a:rPr lang="en-US" sz="1600" b="1" dirty="0"/>
              <a:t> Kollwitz </a:t>
            </a:r>
            <a:r>
              <a:rPr lang="en-US" sz="1600" dirty="0"/>
              <a:t>(1868-1945, German Expressionist printmaker and sculptor), </a:t>
            </a:r>
            <a:r>
              <a:rPr lang="en-US" sz="1600" i="1" dirty="0"/>
              <a:t>The Weavers March to Berlin</a:t>
            </a:r>
            <a:r>
              <a:rPr lang="en-US" sz="1600" dirty="0"/>
              <a:t>, etching with aquatint and sandpaper, 1897.</a:t>
            </a:r>
            <a:br>
              <a:rPr lang="en-US" sz="1600" dirty="0"/>
            </a:br>
            <a:r>
              <a:rPr lang="en-US" sz="1600" dirty="0"/>
              <a:t>Part of a series of etchings about the oppression of the Silesian weavers in </a:t>
            </a:r>
            <a:r>
              <a:rPr lang="en-US" sz="1600" dirty="0" err="1"/>
              <a:t>Langenbielau</a:t>
            </a:r>
            <a:r>
              <a:rPr lang="en-US" sz="1600" dirty="0"/>
              <a:t> and their failed revolt of 1844</a:t>
            </a:r>
          </a:p>
        </p:txBody>
      </p:sp>
      <p:pic>
        <p:nvPicPr>
          <p:cNvPr id="3" name="Picture 2">
            <a:extLst>
              <a:ext uri="{FF2B5EF4-FFF2-40B4-BE49-F238E27FC236}">
                <a16:creationId xmlns:a16="http://schemas.microsoft.com/office/drawing/2014/main" id="{0D469991-F834-4A11-A3D4-48FE3C5D651C}"/>
              </a:ext>
            </a:extLst>
          </p:cNvPr>
          <p:cNvPicPr>
            <a:picLocks noChangeAspect="1"/>
          </p:cNvPicPr>
          <p:nvPr/>
        </p:nvPicPr>
        <p:blipFill>
          <a:blip r:embed="rId2"/>
          <a:stretch>
            <a:fillRect/>
          </a:stretch>
        </p:blipFill>
        <p:spPr>
          <a:xfrm>
            <a:off x="1094642" y="1417638"/>
            <a:ext cx="6954715" cy="4985460"/>
          </a:xfrm>
          <a:prstGeom prst="rect">
            <a:avLst/>
          </a:prstGeom>
        </p:spPr>
      </p:pic>
    </p:spTree>
    <p:extLst>
      <p:ext uri="{BB962C8B-B14F-4D97-AF65-F5344CB8AC3E}">
        <p14:creationId xmlns:p14="http://schemas.microsoft.com/office/powerpoint/2010/main" val="84086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algn="l" eaLnBrk="1" hangingPunct="1"/>
            <a:r>
              <a:rPr lang="en-US" altLang="en-US" sz="1800" b="1" dirty="0">
                <a:latin typeface="Verdana" panose="020B0604030504040204" pitchFamily="34" charset="0"/>
                <a:ea typeface="Verdana" panose="020B0604030504040204" pitchFamily="34" charset="0"/>
                <a:cs typeface="Verdana" panose="020B0604030504040204" pitchFamily="34" charset="0"/>
              </a:rPr>
              <a:t>Käthe Kollwitz</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i="1" dirty="0">
                <a:latin typeface="Verdana" panose="020B0604030504040204" pitchFamily="34" charset="0"/>
                <a:ea typeface="Verdana" panose="020B0604030504040204" pitchFamily="34" charset="0"/>
                <a:cs typeface="Verdana" panose="020B0604030504040204" pitchFamily="34" charset="0"/>
              </a:rPr>
              <a:t>Mothers </a:t>
            </a:r>
            <a:r>
              <a:rPr lang="en-US" altLang="en-US" sz="1800" dirty="0">
                <a:latin typeface="Verdana" panose="020B0604030504040204" pitchFamily="34" charset="0"/>
                <a:ea typeface="Verdana" panose="020B0604030504040204" pitchFamily="34" charset="0"/>
                <a:cs typeface="Verdana" panose="020B0604030504040204" pitchFamily="34" charset="0"/>
              </a:rPr>
              <a:t>(left), 1924; (right) </a:t>
            </a:r>
            <a:r>
              <a:rPr lang="en-US" altLang="en-US" sz="1800" i="1" dirty="0" err="1">
                <a:latin typeface="Verdana" panose="020B0604030504040204" pitchFamily="34" charset="0"/>
                <a:ea typeface="Verdana" panose="020B0604030504040204" pitchFamily="34" charset="0"/>
                <a:cs typeface="Verdana" panose="020B0604030504040204" pitchFamily="34" charset="0"/>
              </a:rPr>
              <a:t>Nie</a:t>
            </a:r>
            <a:r>
              <a:rPr lang="en-US" altLang="en-US" sz="1800" i="1" dirty="0">
                <a:latin typeface="Verdana" panose="020B0604030504040204" pitchFamily="34" charset="0"/>
                <a:ea typeface="Verdana" panose="020B0604030504040204" pitchFamily="34" charset="0"/>
                <a:cs typeface="Verdana" panose="020B0604030504040204" pitchFamily="34" charset="0"/>
              </a:rPr>
              <a:t> </a:t>
            </a:r>
            <a:r>
              <a:rPr lang="en-US" altLang="en-US" sz="1800" i="1" dirty="0" err="1">
                <a:latin typeface="Verdana" panose="020B0604030504040204" pitchFamily="34" charset="0"/>
                <a:ea typeface="Verdana" panose="020B0604030504040204" pitchFamily="34" charset="0"/>
                <a:cs typeface="Verdana" panose="020B0604030504040204" pitchFamily="34" charset="0"/>
              </a:rPr>
              <a:t>Wieder</a:t>
            </a:r>
            <a:r>
              <a:rPr lang="en-US" altLang="en-US" sz="1800" i="1" dirty="0">
                <a:latin typeface="Verdana" panose="020B0604030504040204" pitchFamily="34" charset="0"/>
                <a:ea typeface="Verdana" panose="020B0604030504040204" pitchFamily="34" charset="0"/>
                <a:cs typeface="Verdana" panose="020B0604030504040204" pitchFamily="34" charset="0"/>
              </a:rPr>
              <a:t> </a:t>
            </a:r>
            <a:r>
              <a:rPr lang="en-US" altLang="en-US" sz="1800" i="1" dirty="0" err="1">
                <a:latin typeface="Verdana" panose="020B0604030504040204" pitchFamily="34" charset="0"/>
                <a:ea typeface="Verdana" panose="020B0604030504040204" pitchFamily="34" charset="0"/>
                <a:cs typeface="Verdana" panose="020B0604030504040204" pitchFamily="34" charset="0"/>
              </a:rPr>
              <a:t>Kreig</a:t>
            </a:r>
            <a:r>
              <a:rPr lang="en-US" altLang="en-US" sz="1800" i="1" dirty="0">
                <a:latin typeface="Verdana" panose="020B0604030504040204" pitchFamily="34" charset="0"/>
                <a:ea typeface="Verdana" panose="020B0604030504040204" pitchFamily="34" charset="0"/>
                <a:cs typeface="Verdana" panose="020B0604030504040204" pitchFamily="34" charset="0"/>
              </a:rPr>
              <a:t>! (No More War!), </a:t>
            </a:r>
            <a:r>
              <a:rPr lang="en-US" altLang="en-US" sz="1800" dirty="0" err="1">
                <a:latin typeface="Verdana" panose="020B0604030504040204" pitchFamily="34" charset="0"/>
                <a:ea typeface="Verdana" panose="020B0604030504040204" pitchFamily="34" charset="0"/>
                <a:cs typeface="Verdana" panose="020B0604030504040204" pitchFamily="34" charset="0"/>
              </a:rPr>
              <a:t>litho</a:t>
            </a:r>
            <a:r>
              <a:rPr lang="en-US" altLang="en-US" sz="1800" dirty="0">
                <a:latin typeface="Verdana" panose="020B0604030504040204" pitchFamily="34" charset="0"/>
                <a:ea typeface="Verdana" panose="020B0604030504040204" pitchFamily="34" charset="0"/>
                <a:cs typeface="Verdana" panose="020B0604030504040204" pitchFamily="34" charset="0"/>
              </a:rPr>
              <a:t> poster for the Social Democratic Party, 1924</a:t>
            </a:r>
          </a:p>
        </p:txBody>
      </p:sp>
      <p:pic>
        <p:nvPicPr>
          <p:cNvPr id="14339" name="Picture 3" descr="kollwitz_mothers_woodcut_19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4367213"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kollwitz nie wieder kri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6369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19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eaLnBrk="1" hangingPunct="1"/>
            <a:r>
              <a:rPr lang="en-US" altLang="en-US" sz="1600" b="1" dirty="0">
                <a:latin typeface="Verdana" panose="020B0604030504040204" pitchFamily="34" charset="0"/>
                <a:ea typeface="Verdana" panose="020B0604030504040204" pitchFamily="34" charset="0"/>
                <a:cs typeface="Verdana" panose="020B0604030504040204" pitchFamily="34" charset="0"/>
              </a:rPr>
              <a:t>Käthe Kollwitz</a:t>
            </a:r>
            <a:r>
              <a:rPr lang="en-US" altLang="en-US" sz="1600" dirty="0">
                <a:latin typeface="Verdana" panose="020B0604030504040204" pitchFamily="34" charset="0"/>
                <a:ea typeface="Verdana" panose="020B0604030504040204" pitchFamily="34" charset="0"/>
                <a:cs typeface="Verdana" panose="020B0604030504040204" pitchFamily="34" charset="0"/>
              </a:rPr>
              <a:t> (German 1867-1945),  </a:t>
            </a:r>
            <a:r>
              <a:rPr lang="en-US" altLang="en-US" sz="1600" i="1" dirty="0">
                <a:latin typeface="Verdana" panose="020B0604030504040204" pitchFamily="34" charset="0"/>
                <a:ea typeface="Verdana" panose="020B0604030504040204" pitchFamily="34" charset="0"/>
                <a:cs typeface="Verdana" panose="020B0604030504040204" pitchFamily="34" charset="0"/>
              </a:rPr>
              <a:t>Self Portrait and Nude Studies</a:t>
            </a:r>
            <a:r>
              <a:rPr lang="en-US" altLang="en-US" sz="1600" dirty="0">
                <a:latin typeface="Verdana" panose="020B0604030504040204" pitchFamily="34" charset="0"/>
                <a:ea typeface="Verdana" panose="020B0604030504040204" pitchFamily="34" charset="0"/>
                <a:cs typeface="Verdana" panose="020B0604030504040204" pitchFamily="34" charset="0"/>
              </a:rPr>
              <a:t>, 1900, graphite, pen and black ink. 280 x 445 cm. Stuttgart</a:t>
            </a:r>
          </a:p>
        </p:txBody>
      </p:sp>
      <p:pic>
        <p:nvPicPr>
          <p:cNvPr id="10243" name="Picture 4" descr="Kollwitz_selfPortraitAndNudeStudies_1900_graphite_pen_blackInk_280x445cm_stuttg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38400"/>
            <a:ext cx="35909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98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249362"/>
          </a:xfrm>
        </p:spPr>
        <p:txBody>
          <a:bodyPr/>
          <a:lstStyle/>
          <a:p>
            <a:pPr algn="l" eaLnBrk="1" hangingPunct="1"/>
            <a:r>
              <a:rPr lang="en-US" altLang="en-US" sz="1600" b="1" dirty="0">
                <a:latin typeface="Verdana" panose="020B0604030504040204" pitchFamily="34" charset="0"/>
                <a:ea typeface="Verdana" panose="020B0604030504040204" pitchFamily="34" charset="0"/>
                <a:cs typeface="Verdana" panose="020B0604030504040204" pitchFamily="34" charset="0"/>
              </a:rPr>
              <a:t>Käthe Kollwitz</a:t>
            </a:r>
            <a:r>
              <a:rPr lang="en-US" altLang="en-US" sz="1600" dirty="0">
                <a:latin typeface="Verdana" panose="020B0604030504040204" pitchFamily="34" charset="0"/>
                <a:ea typeface="Verdana" panose="020B0604030504040204" pitchFamily="34" charset="0"/>
                <a:cs typeface="Verdana" panose="020B0604030504040204" pitchFamily="34" charset="0"/>
              </a:rPr>
              <a:t> (German 1867-1945), </a:t>
            </a:r>
            <a:r>
              <a:rPr lang="en-US" altLang="en-US" sz="1600" i="1" dirty="0">
                <a:latin typeface="Verdana" panose="020B0604030504040204" pitchFamily="34" charset="0"/>
                <a:ea typeface="Verdana" panose="020B0604030504040204" pitchFamily="34" charset="0"/>
                <a:cs typeface="Verdana" panose="020B0604030504040204" pitchFamily="34" charset="0"/>
              </a:rPr>
              <a:t>Woman with Dead child</a:t>
            </a:r>
            <a:r>
              <a:rPr lang="en-US" altLang="en-US" sz="1600" dirty="0">
                <a:latin typeface="Verdana" panose="020B0604030504040204" pitchFamily="34" charset="0"/>
                <a:ea typeface="Verdana" panose="020B0604030504040204" pitchFamily="34" charset="0"/>
                <a:cs typeface="Verdana" panose="020B0604030504040204" pitchFamily="34" charset="0"/>
              </a:rPr>
              <a:t>, 1903, etching with engraving overprinted with a gold tone plate, 47.6 x 41.9 cm</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b="1" dirty="0">
                <a:latin typeface="Verdana" panose="020B0604030504040204" pitchFamily="34" charset="0"/>
                <a:ea typeface="Verdana" panose="020B0604030504040204" pitchFamily="34" charset="0"/>
                <a:cs typeface="Verdana" panose="020B0604030504040204" pitchFamily="34" charset="0"/>
              </a:rPr>
              <a:t>Paula </a:t>
            </a:r>
            <a:r>
              <a:rPr lang="en-US" altLang="en-US" sz="1600" b="1" dirty="0" err="1">
                <a:latin typeface="Verdana" panose="020B0604030504040204" pitchFamily="34" charset="0"/>
                <a:ea typeface="Verdana" panose="020B0604030504040204" pitchFamily="34" charset="0"/>
                <a:cs typeface="Verdana" panose="020B0604030504040204" pitchFamily="34" charset="0"/>
              </a:rPr>
              <a:t>Modersohn</a:t>
            </a:r>
            <a:r>
              <a:rPr lang="en-US" altLang="en-US" sz="1600" b="1" dirty="0">
                <a:latin typeface="Verdana" panose="020B0604030504040204" pitchFamily="34" charset="0"/>
                <a:ea typeface="Verdana" panose="020B0604030504040204" pitchFamily="34" charset="0"/>
                <a:cs typeface="Verdana" panose="020B0604030504040204" pitchFamily="34" charset="0"/>
              </a:rPr>
              <a:t>-Becker</a:t>
            </a:r>
            <a:r>
              <a:rPr lang="en-US" altLang="en-US" sz="1600" dirty="0">
                <a:latin typeface="Verdana" panose="020B0604030504040204" pitchFamily="34" charset="0"/>
                <a:ea typeface="Verdana" panose="020B0604030504040204" pitchFamily="34" charset="0"/>
                <a:cs typeface="Verdana" panose="020B0604030504040204" pitchFamily="34" charset="0"/>
              </a:rPr>
              <a:t> (German 1876-1907), </a:t>
            </a:r>
            <a:r>
              <a:rPr lang="en-US" altLang="en-US" sz="1600" i="1" dirty="0">
                <a:latin typeface="Verdana" panose="020B0604030504040204" pitchFamily="34" charset="0"/>
                <a:ea typeface="Verdana" panose="020B0604030504040204" pitchFamily="34" charset="0"/>
                <a:cs typeface="Verdana" panose="020B0604030504040204" pitchFamily="34" charset="0"/>
              </a:rPr>
              <a:t>Reclining Mother and Child</a:t>
            </a:r>
            <a:r>
              <a:rPr lang="en-US" altLang="en-US" sz="1600" dirty="0">
                <a:latin typeface="Verdana" panose="020B0604030504040204" pitchFamily="34" charset="0"/>
                <a:ea typeface="Verdana" panose="020B0604030504040204" pitchFamily="34" charset="0"/>
                <a:cs typeface="Verdana" panose="020B0604030504040204" pitchFamily="34" charset="0"/>
              </a:rPr>
              <a:t>, oil on canvas, 124.7 x 82 cm. 1906 (right</a:t>
            </a:r>
            <a:r>
              <a:rPr lang="en-US" altLang="en-US" sz="1400" dirty="0">
                <a:latin typeface="Verdana" panose="020B0604030504040204" pitchFamily="34" charset="0"/>
                <a:ea typeface="Verdana" panose="020B0604030504040204" pitchFamily="34" charset="0"/>
                <a:cs typeface="Verdana" panose="020B0604030504040204" pitchFamily="34" charset="0"/>
              </a:rPr>
              <a:t>)</a:t>
            </a:r>
          </a:p>
        </p:txBody>
      </p:sp>
      <p:pic>
        <p:nvPicPr>
          <p:cNvPr id="12291" name="Picture 3" descr="kollwitz_Woman_with_Dead_Child_etching_1903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962400" cy="3503613"/>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4" descr="modersohn_becker_mother_child_n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70063"/>
            <a:ext cx="4629150" cy="3106737"/>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 Box 5"/>
          <p:cNvSpPr txBox="1">
            <a:spLocks noChangeArrowheads="1"/>
          </p:cNvSpPr>
          <p:nvPr/>
        </p:nvSpPr>
        <p:spPr bwMode="auto">
          <a:xfrm>
            <a:off x="457200" y="5638800"/>
            <a:ext cx="814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dirty="0">
                <a:solidFill>
                  <a:prstClr val="white"/>
                </a:solidFill>
              </a:rPr>
              <a:t>The maternal nude was a new subject in the history of Western art </a:t>
            </a:r>
          </a:p>
          <a:p>
            <a:pPr eaLnBrk="1" fontAlgn="base" hangingPunct="1">
              <a:spcBef>
                <a:spcPct val="0"/>
              </a:spcBef>
              <a:spcAft>
                <a:spcPct val="0"/>
              </a:spcAft>
            </a:pPr>
            <a:r>
              <a:rPr lang="en-US" altLang="en-US" dirty="0">
                <a:solidFill>
                  <a:prstClr val="white"/>
                </a:solidFill>
              </a:rPr>
              <a:t>introduced by women artists to tell of a woman’s experience of body and life.</a:t>
            </a:r>
          </a:p>
        </p:txBody>
      </p:sp>
    </p:spTree>
    <p:extLst>
      <p:ext uri="{BB962C8B-B14F-4D97-AF65-F5344CB8AC3E}">
        <p14:creationId xmlns:p14="http://schemas.microsoft.com/office/powerpoint/2010/main" val="202568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2971800"/>
          </a:xfrm>
        </p:spPr>
        <p:txBody>
          <a:bodyPr/>
          <a:lstStyle/>
          <a:p>
            <a:pPr eaLnBrk="1" hangingPunct="1"/>
            <a:r>
              <a:rPr lang="en-US" altLang="en-US" sz="1800" b="1">
                <a:latin typeface="Verdana" panose="020B0604030504040204" pitchFamily="34" charset="0"/>
                <a:ea typeface="Verdana" panose="020B0604030504040204" pitchFamily="34" charset="0"/>
                <a:cs typeface="Verdana" panose="020B0604030504040204" pitchFamily="34" charset="0"/>
              </a:rPr>
              <a:t>Die Brücke (The Bridge) </a:t>
            </a:r>
            <a:r>
              <a:rPr lang="en-US" altLang="en-US" sz="1800">
                <a:latin typeface="Verdana" panose="020B0604030504040204" pitchFamily="34" charset="0"/>
                <a:ea typeface="Verdana" panose="020B0604030504040204" pitchFamily="34" charset="0"/>
                <a:cs typeface="Verdana" panose="020B0604030504040204" pitchFamily="34" charset="0"/>
              </a:rPr>
              <a:t>Dresden Germany</a:t>
            </a:r>
            <a:r>
              <a:rPr lang="en-US" altLang="en-US" sz="1800" b="1">
                <a:latin typeface="Verdana" panose="020B0604030504040204" pitchFamily="34" charset="0"/>
                <a:ea typeface="Verdana" panose="020B0604030504040204" pitchFamily="34" charset="0"/>
                <a:cs typeface="Verdana" panose="020B0604030504040204" pitchFamily="34" charset="0"/>
              </a:rPr>
              <a:t> </a:t>
            </a:r>
            <a:br>
              <a:rPr lang="en-US" altLang="en-US" sz="1800" b="1">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(left)</a:t>
            </a:r>
            <a:r>
              <a:rPr lang="en-US" altLang="en-US" sz="1800" b="1">
                <a:latin typeface="Verdana" panose="020B0604030504040204" pitchFamily="34" charset="0"/>
                <a:ea typeface="Verdana" panose="020B0604030504040204" pitchFamily="34" charset="0"/>
                <a:cs typeface="Verdana" panose="020B0604030504040204" pitchFamily="34" charset="0"/>
              </a:rPr>
              <a:t> Ernst Ludwig Kirchner</a:t>
            </a:r>
            <a:r>
              <a:rPr lang="en-US" altLang="en-US" sz="1800">
                <a:latin typeface="Verdana" panose="020B0604030504040204" pitchFamily="34" charset="0"/>
                <a:ea typeface="Verdana" panose="020B0604030504040204" pitchFamily="34" charset="0"/>
                <a:cs typeface="Verdana" panose="020B0604030504040204" pitchFamily="34" charset="0"/>
              </a:rPr>
              <a:t> (German, 1880-1938), </a:t>
            </a:r>
            <a:r>
              <a:rPr lang="en-US" altLang="en-US" sz="1800" i="1">
                <a:latin typeface="Verdana" panose="020B0604030504040204" pitchFamily="34" charset="0"/>
                <a:ea typeface="Verdana" panose="020B0604030504040204" pitchFamily="34" charset="0"/>
                <a:cs typeface="Verdana" panose="020B0604030504040204" pitchFamily="34" charset="0"/>
              </a:rPr>
              <a:t>The Painters of Die Brucke</a:t>
            </a:r>
            <a:r>
              <a:rPr lang="en-US" altLang="en-US" sz="1800">
                <a:latin typeface="Verdana" panose="020B0604030504040204" pitchFamily="34" charset="0"/>
                <a:ea typeface="Verdana" panose="020B0604030504040204" pitchFamily="34" charset="0"/>
                <a:cs typeface="Verdana" panose="020B0604030504040204" pitchFamily="34" charset="0"/>
              </a:rPr>
              <a:t>, 1925, o/c (L to R: Otto Muller, Ernst Ludwig Kirchner, Erich Heckel, Karl Schmidt-Rottluff</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(right) </a:t>
            </a:r>
            <a:r>
              <a:rPr lang="en-US" altLang="en-US" sz="1800" i="1">
                <a:latin typeface="Verdana" panose="020B0604030504040204" pitchFamily="34" charset="0"/>
                <a:ea typeface="Verdana" panose="020B0604030504040204" pitchFamily="34" charset="0"/>
                <a:cs typeface="Verdana" panose="020B0604030504040204" pitchFamily="34" charset="0"/>
              </a:rPr>
              <a:t>Manifesto of the Artists’ Group the Brücke</a:t>
            </a:r>
            <a:r>
              <a:rPr lang="en-US" altLang="en-US" sz="1800">
                <a:latin typeface="Verdana" panose="020B0604030504040204" pitchFamily="34" charset="0"/>
                <a:ea typeface="Verdana" panose="020B0604030504040204" pitchFamily="34" charset="0"/>
                <a:cs typeface="Verdana" panose="020B0604030504040204" pitchFamily="34" charset="0"/>
              </a:rPr>
              <a:t>, woodcuts </a:t>
            </a:r>
            <a:br>
              <a:rPr lang="en-US" altLang="en-US" sz="1800">
                <a:latin typeface="Verdana" panose="020B0604030504040204" pitchFamily="34" charset="0"/>
                <a:ea typeface="Verdana" panose="020B0604030504040204" pitchFamily="34" charset="0"/>
                <a:cs typeface="Verdana" panose="020B0604030504040204" pitchFamily="34" charset="0"/>
              </a:rPr>
            </a:b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“With faith in progress and in a new generation of creators and spectators we call together all youth.  As youth, we carry the future and want to create for ourselves freedom of life and of movement against the long established older forces.  Everyone who reproduces that which drives him to creation with directness and authenticity belongs to us."</a:t>
            </a:r>
          </a:p>
        </p:txBody>
      </p:sp>
      <p:pic>
        <p:nvPicPr>
          <p:cNvPr id="25603" name="Picture 3" descr="Kirchner_program_of_die_brucke_woodcut_1906"/>
          <p:cNvPicPr>
            <a:picLocks noChangeAspect="1" noChangeArrowheads="1"/>
          </p:cNvPicPr>
          <p:nvPr/>
        </p:nvPicPr>
        <p:blipFill>
          <a:blip r:embed="rId2">
            <a:extLst>
              <a:ext uri="{28A0092B-C50C-407E-A947-70E740481C1C}">
                <a14:useLocalDpi xmlns:a14="http://schemas.microsoft.com/office/drawing/2010/main" val="0"/>
              </a:ext>
            </a:extLst>
          </a:blip>
          <a:srcRect l="1428" t="1678" r="1428" b="1678"/>
          <a:stretch>
            <a:fillRect/>
          </a:stretch>
        </p:blipFill>
        <p:spPr bwMode="auto">
          <a:xfrm>
            <a:off x="4114800" y="3048000"/>
            <a:ext cx="43243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Kirchner_die_brucke_1908"/>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381000" y="2994025"/>
            <a:ext cx="2743200" cy="37226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7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477963"/>
          </a:xfrm>
        </p:spPr>
        <p:txBody>
          <a:bodyPr/>
          <a:lstStyle/>
          <a:p>
            <a:pPr algn="l"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(left) </a:t>
            </a:r>
            <a:r>
              <a:rPr lang="en-US" altLang="en-US" sz="1600" b="1">
                <a:latin typeface="Verdana" panose="020B0604030504040204" pitchFamily="34" charset="0"/>
                <a:ea typeface="Verdana" panose="020B0604030504040204" pitchFamily="34" charset="0"/>
                <a:cs typeface="Verdana" panose="020B0604030504040204" pitchFamily="34" charset="0"/>
              </a:rPr>
              <a:t>Ernst Ludwig Kirchner</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Girl With Japanese Parasol</a:t>
            </a:r>
            <a:r>
              <a:rPr lang="en-US" altLang="en-US" sz="1600">
                <a:latin typeface="Verdana" panose="020B0604030504040204" pitchFamily="34" charset="0"/>
                <a:ea typeface="Verdana" panose="020B0604030504040204" pitchFamily="34" charset="0"/>
                <a:cs typeface="Verdana" panose="020B0604030504040204" pitchFamily="34" charset="0"/>
              </a:rPr>
              <a:t>, 36 x 31 inches, oil on canvas, 1909 (Die Brücke, German Expresssionism)</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(right) </a:t>
            </a:r>
            <a:r>
              <a:rPr lang="en-US" altLang="en-US" sz="1600" b="1">
                <a:latin typeface="Verdana" panose="020B0604030504040204" pitchFamily="34" charset="0"/>
                <a:ea typeface="Verdana" panose="020B0604030504040204" pitchFamily="34" charset="0"/>
                <a:cs typeface="Verdana" panose="020B0604030504040204" pitchFamily="34" charset="0"/>
              </a:rPr>
              <a:t>Henri</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b="1">
                <a:latin typeface="Verdana" panose="020B0604030504040204" pitchFamily="34" charset="0"/>
                <a:ea typeface="Verdana" panose="020B0604030504040204" pitchFamily="34" charset="0"/>
                <a:cs typeface="Verdana" panose="020B0604030504040204" pitchFamily="34" charset="0"/>
              </a:rPr>
              <a:t>Matisse</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Blue Nude: Souvenir of Biskra</a:t>
            </a:r>
            <a:r>
              <a:rPr lang="en-US" altLang="en-US" sz="1600">
                <a:latin typeface="Verdana" panose="020B0604030504040204" pitchFamily="34" charset="0"/>
                <a:ea typeface="Verdana" panose="020B0604030504040204" pitchFamily="34" charset="0"/>
                <a:cs typeface="Verdana" panose="020B0604030504040204" pitchFamily="34" charset="0"/>
              </a:rPr>
              <a:t>, o/c, 36 x 55 inches, 1907 (Fauve, French Expressionism)  </a:t>
            </a:r>
            <a:br>
              <a:rPr lang="en-US" altLang="en-US" sz="1600">
                <a:latin typeface="Verdana" panose="020B0604030504040204" pitchFamily="34" charset="0"/>
                <a:ea typeface="Verdana" panose="020B0604030504040204" pitchFamily="34" charset="0"/>
                <a:cs typeface="Verdana" panose="020B0604030504040204" pitchFamily="34" charset="0"/>
              </a:rPr>
            </a:b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How is “expression” differently defined by these artists?</a:t>
            </a:r>
          </a:p>
        </p:txBody>
      </p:sp>
      <p:pic>
        <p:nvPicPr>
          <p:cNvPr id="26627" name="Picture 3" descr="kirchner_girl_under_japanese_umbrella_1906_oil_36x31in_dusseldo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3492500" cy="42973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4" descr="matisse_blueN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38400"/>
            <a:ext cx="4598988" cy="2932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1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African pre-colonial sculptures (right) and (left) Henri Matisse, </a:t>
            </a:r>
            <a:r>
              <a:rPr lang="en-US" sz="1600" i="1" dirty="0"/>
              <a:t>Madeline II</a:t>
            </a:r>
            <a:r>
              <a:rPr lang="en-US" sz="1600" dirty="0"/>
              <a:t>, 1903, bronze</a:t>
            </a:r>
            <a:br>
              <a:rPr lang="en-US" sz="1600" dirty="0"/>
            </a:br>
            <a:r>
              <a:rPr lang="en-US" sz="1600" dirty="0"/>
              <a:t>Modern artists appropriated African art in the early 20</a:t>
            </a:r>
            <a:r>
              <a:rPr lang="en-US" sz="1600" baseline="30000" dirty="0"/>
              <a:t>th</a:t>
            </a:r>
            <a:r>
              <a:rPr lang="en-US" sz="1600" dirty="0"/>
              <a:t> century with as much </a:t>
            </a:r>
            <a:br>
              <a:rPr lang="en-US" sz="1600" dirty="0"/>
            </a:br>
            <a:r>
              <a:rPr lang="en-US" sz="1600" dirty="0"/>
              <a:t>enthusiasm as they had earlier appropriated Japanese art</a:t>
            </a:r>
          </a:p>
        </p:txBody>
      </p:sp>
      <p:pic>
        <p:nvPicPr>
          <p:cNvPr id="3" name="Picture 2"/>
          <p:cNvPicPr>
            <a:picLocks noChangeAspect="1"/>
          </p:cNvPicPr>
          <p:nvPr/>
        </p:nvPicPr>
        <p:blipFill>
          <a:blip r:embed="rId2"/>
          <a:stretch>
            <a:fillRect/>
          </a:stretch>
        </p:blipFill>
        <p:spPr>
          <a:xfrm>
            <a:off x="3137344" y="1563290"/>
            <a:ext cx="5912836" cy="4852988"/>
          </a:xfrm>
          <a:prstGeom prst="rect">
            <a:avLst/>
          </a:prstGeom>
        </p:spPr>
      </p:pic>
      <p:pic>
        <p:nvPicPr>
          <p:cNvPr id="4" name="Picture 3"/>
          <p:cNvPicPr>
            <a:picLocks noChangeAspect="1"/>
          </p:cNvPicPr>
          <p:nvPr/>
        </p:nvPicPr>
        <p:blipFill>
          <a:blip r:embed="rId3"/>
          <a:stretch>
            <a:fillRect/>
          </a:stretch>
        </p:blipFill>
        <p:spPr>
          <a:xfrm>
            <a:off x="127444" y="1394619"/>
            <a:ext cx="2932270" cy="5167312"/>
          </a:xfrm>
          <a:prstGeom prst="rect">
            <a:avLst/>
          </a:prstGeom>
        </p:spPr>
      </p:pic>
    </p:spTree>
    <p:extLst>
      <p:ext uri="{BB962C8B-B14F-4D97-AF65-F5344CB8AC3E}">
        <p14:creationId xmlns:p14="http://schemas.microsoft.com/office/powerpoint/2010/main" val="26720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28600"/>
            <a:ext cx="4267200" cy="5410200"/>
          </a:xfrm>
        </p:spPr>
        <p:txBody>
          <a:bodyPr rtlCol="0">
            <a:normAutofit fontScale="90000"/>
          </a:bodyPr>
          <a:lstStyle/>
          <a:p>
            <a:pPr algn="l" eaLnBrk="1" fontAlgn="auto" hangingPunct="1">
              <a:spcAft>
                <a:spcPts val="0"/>
              </a:spcAft>
              <a:defRPr/>
            </a:pPr>
            <a:r>
              <a:rPr lang="en-US" sz="1800" b="1" dirty="0" err="1">
                <a:solidFill>
                  <a:srgbClr val="FF0000"/>
                </a:solidFill>
                <a:latin typeface="Verdana" pitchFamily="34" charset="0"/>
                <a:ea typeface="Verdana" pitchFamily="34" charset="0"/>
                <a:cs typeface="Verdana" pitchFamily="34" charset="0"/>
              </a:rPr>
              <a:t>Wassily</a:t>
            </a:r>
            <a:r>
              <a:rPr lang="en-US" sz="1800" b="1" dirty="0">
                <a:solidFill>
                  <a:srgbClr val="FF0000"/>
                </a:solidFill>
                <a:latin typeface="Verdana" pitchFamily="34" charset="0"/>
                <a:ea typeface="Verdana" pitchFamily="34" charset="0"/>
                <a:cs typeface="Verdana" pitchFamily="34" charset="0"/>
              </a:rPr>
              <a:t> Kandinsky</a:t>
            </a:r>
            <a:r>
              <a:rPr lang="en-US" sz="1800" dirty="0">
                <a:latin typeface="Verdana" pitchFamily="34" charset="0"/>
                <a:ea typeface="Verdana" pitchFamily="34" charset="0"/>
                <a:cs typeface="Verdana" pitchFamily="34" charset="0"/>
              </a:rPr>
              <a:t> </a:t>
            </a:r>
            <a:br>
              <a:rPr lang="en-US" sz="1800" dirty="0">
                <a:latin typeface="Verdana" pitchFamily="34" charset="0"/>
                <a:ea typeface="Verdana" pitchFamily="34" charset="0"/>
                <a:cs typeface="Verdana" pitchFamily="34" charset="0"/>
              </a:rPr>
            </a:br>
            <a:r>
              <a:rPr lang="en-US" sz="1800" dirty="0">
                <a:latin typeface="Verdana" pitchFamily="34" charset="0"/>
                <a:ea typeface="Verdana" pitchFamily="34" charset="0"/>
                <a:cs typeface="Verdana" pitchFamily="34" charset="0"/>
              </a:rPr>
              <a:t>(Russian, active in Munich and Paris, 1866-1944) </a:t>
            </a:r>
            <a:br>
              <a:rPr lang="en-US" sz="1800" dirty="0">
                <a:latin typeface="Verdana" pitchFamily="34" charset="0"/>
                <a:ea typeface="Verdana" pitchFamily="34" charset="0"/>
                <a:cs typeface="Verdana" pitchFamily="34" charset="0"/>
              </a:rPr>
            </a:br>
            <a:br>
              <a:rPr lang="en-US" sz="1800" dirty="0">
                <a:latin typeface="Verdana" pitchFamily="34" charset="0"/>
                <a:ea typeface="Verdana" pitchFamily="34" charset="0"/>
                <a:cs typeface="Verdana" pitchFamily="34" charset="0"/>
              </a:rPr>
            </a:br>
            <a:r>
              <a:rPr lang="en-US" sz="2000" i="1" dirty="0">
                <a:latin typeface="Verdana" pitchFamily="34" charset="0"/>
                <a:ea typeface="Verdana" pitchFamily="34" charset="0"/>
                <a:cs typeface="Verdana" pitchFamily="34" charset="0"/>
              </a:rPr>
              <a:t>The artist is not born to a life of pleasure.  He must not live idle; he has a hard work to perform, and one which often proves a cross to be borne.  He must realize that his every deed, feeling, and thought are raw but sure material from which his work is to arise, that he is free in art but not in life....The artist is not only a king...because he has great power, but also because he has great duties</a:t>
            </a:r>
            <a:r>
              <a:rPr lang="en-US" sz="1800" i="1" dirty="0">
                <a:latin typeface="Verdana" pitchFamily="34" charset="0"/>
                <a:ea typeface="Verdana" pitchFamily="34" charset="0"/>
                <a:cs typeface="Verdana" pitchFamily="34" charset="0"/>
              </a:rPr>
              <a:t>.</a:t>
            </a:r>
            <a:br>
              <a:rPr lang="en-US" sz="1800" dirty="0">
                <a:latin typeface="Verdana" pitchFamily="34" charset="0"/>
                <a:ea typeface="Verdana" pitchFamily="34" charset="0"/>
                <a:cs typeface="Verdana" pitchFamily="34" charset="0"/>
              </a:rPr>
            </a:br>
            <a:br>
              <a:rPr lang="en-US" sz="1800" dirty="0">
                <a:latin typeface="Verdana" pitchFamily="34" charset="0"/>
                <a:ea typeface="Verdana" pitchFamily="34" charset="0"/>
                <a:cs typeface="Verdana" pitchFamily="34" charset="0"/>
              </a:rPr>
            </a:br>
            <a:r>
              <a:rPr lang="en-US" sz="1400" dirty="0" err="1">
                <a:latin typeface="Verdana" pitchFamily="34" charset="0"/>
                <a:ea typeface="Verdana" pitchFamily="34" charset="0"/>
                <a:cs typeface="Verdana" pitchFamily="34" charset="0"/>
              </a:rPr>
              <a:t>Wassily</a:t>
            </a:r>
            <a:r>
              <a:rPr lang="en-US" sz="1400" dirty="0">
                <a:latin typeface="Verdana" pitchFamily="34" charset="0"/>
                <a:ea typeface="Verdana" pitchFamily="34" charset="0"/>
                <a:cs typeface="Verdana" pitchFamily="34" charset="0"/>
              </a:rPr>
              <a:t> Kandinsky, "Conclusion"</a:t>
            </a:r>
            <a:br>
              <a:rPr lang="en-US" sz="1400" dirty="0">
                <a:latin typeface="Verdana" pitchFamily="34" charset="0"/>
                <a:ea typeface="Verdana" pitchFamily="34" charset="0"/>
                <a:cs typeface="Verdana" pitchFamily="34" charset="0"/>
              </a:rPr>
            </a:br>
            <a:r>
              <a:rPr lang="en-US" sz="1400" i="1" dirty="0">
                <a:latin typeface="Verdana" pitchFamily="34" charset="0"/>
                <a:ea typeface="Verdana" pitchFamily="34" charset="0"/>
                <a:cs typeface="Verdana" pitchFamily="34" charset="0"/>
              </a:rPr>
              <a:t>Concerning the Spiritual in Art</a:t>
            </a:r>
            <a:r>
              <a:rPr lang="en-US" sz="1400" dirty="0">
                <a:latin typeface="Verdana" pitchFamily="34" charset="0"/>
                <a:ea typeface="Verdana" pitchFamily="34" charset="0"/>
                <a:cs typeface="Verdana" pitchFamily="34" charset="0"/>
              </a:rPr>
              <a:t>, 1912</a:t>
            </a:r>
          </a:p>
        </p:txBody>
      </p:sp>
      <p:sp>
        <p:nvSpPr>
          <p:cNvPr id="60424" name="Text Box 8"/>
          <p:cNvSpPr txBox="1">
            <a:spLocks noGrp="1" noChangeArrowheads="1"/>
          </p:cNvSpPr>
          <p:nvPr>
            <p:ph idx="1"/>
          </p:nvPr>
        </p:nvSpPr>
        <p:spPr>
          <a:xfrm>
            <a:off x="533400" y="5867400"/>
            <a:ext cx="8305800" cy="609600"/>
          </a:xfrm>
        </p:spPr>
        <p:txBody>
          <a:bodyPr rtlCol="0">
            <a:normAutofit lnSpcReduction="10000"/>
          </a:bodyPr>
          <a:lstStyle/>
          <a:p>
            <a:pPr eaLnBrk="1" fontAlgn="auto" hangingPunct="1">
              <a:spcAft>
                <a:spcPts val="0"/>
              </a:spcAft>
              <a:buFontTx/>
              <a:buNone/>
              <a:defRPr/>
            </a:pPr>
            <a:r>
              <a:rPr lang="en-US" sz="1600" b="1">
                <a:latin typeface="Verdana" pitchFamily="34" charset="0"/>
                <a:ea typeface="Verdana" pitchFamily="34" charset="0"/>
                <a:cs typeface="Verdana" pitchFamily="34" charset="0"/>
              </a:rPr>
              <a:t>	</a:t>
            </a:r>
            <a:r>
              <a:rPr lang="en-US" sz="1800">
                <a:solidFill>
                  <a:srgbClr val="FF0000"/>
                </a:solidFill>
                <a:latin typeface="Verdana" pitchFamily="34" charset="0"/>
                <a:ea typeface="Verdana" pitchFamily="34" charset="0"/>
                <a:cs typeface="Verdana" pitchFamily="34" charset="0"/>
              </a:rPr>
              <a:t>Kandinsky developed his theory and practice of abstract expressionist art between 1908 - 1911: three years.</a:t>
            </a:r>
            <a:r>
              <a:rPr lang="en-US" sz="1600" b="1">
                <a:solidFill>
                  <a:srgbClr val="FF0000"/>
                </a:solidFill>
                <a:latin typeface="Verdana" pitchFamily="34" charset="0"/>
                <a:ea typeface="Verdana" pitchFamily="34" charset="0"/>
                <a:cs typeface="Verdana" pitchFamily="34" charset="0"/>
              </a:rPr>
              <a:t> </a:t>
            </a:r>
            <a:endParaRPr lang="en-US" sz="1600">
              <a:solidFill>
                <a:srgbClr val="FF0000"/>
              </a:solidFill>
              <a:latin typeface="Verdana" pitchFamily="34" charset="0"/>
              <a:ea typeface="Verdana" pitchFamily="34" charset="0"/>
              <a:cs typeface="Verdana" pitchFamily="34" charset="0"/>
            </a:endParaRPr>
          </a:p>
        </p:txBody>
      </p:sp>
      <p:pic>
        <p:nvPicPr>
          <p:cNvPr id="16388" name="Picture 4" descr="mr93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2233613" cy="5334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09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9600" cy="1524000"/>
          </a:xfrm>
        </p:spPr>
        <p:txBody>
          <a:bodyPr rtlCol="0">
            <a:normAutofit fontScale="90000"/>
          </a:bodyPr>
          <a:lstStyle/>
          <a:p>
            <a:pPr algn="l" eaLnBrk="1" fontAlgn="auto" hangingPunct="1">
              <a:spcAft>
                <a:spcPts val="0"/>
              </a:spcAft>
              <a:defRPr/>
            </a:pPr>
            <a:r>
              <a:rPr lang="en-US" sz="1800" b="1" dirty="0">
                <a:latin typeface="Verdana" pitchFamily="34" charset="0"/>
                <a:ea typeface="Verdana" pitchFamily="34" charset="0"/>
                <a:cs typeface="Verdana" pitchFamily="34" charset="0"/>
              </a:rPr>
              <a:t>Ernst Ludwig Kirchner</a:t>
            </a:r>
            <a:r>
              <a:rPr lang="en-US" sz="1800" dirty="0">
                <a:latin typeface="Verdana" pitchFamily="34" charset="0"/>
                <a:ea typeface="Verdana" pitchFamily="34" charset="0"/>
                <a:cs typeface="Verdana" pitchFamily="34" charset="0"/>
              </a:rPr>
              <a:t>, </a:t>
            </a:r>
            <a:r>
              <a:rPr lang="en-US" sz="1800" i="1" dirty="0">
                <a:latin typeface="Verdana" pitchFamily="34" charset="0"/>
                <a:ea typeface="Verdana" pitchFamily="34" charset="0"/>
                <a:cs typeface="Verdana" pitchFamily="34" charset="0"/>
              </a:rPr>
              <a:t>Dancing Woman</a:t>
            </a:r>
            <a:r>
              <a:rPr lang="en-US" sz="1800" dirty="0">
                <a:latin typeface="Verdana" pitchFamily="34" charset="0"/>
                <a:ea typeface="Verdana" pitchFamily="34" charset="0"/>
                <a:cs typeface="Verdana" pitchFamily="34" charset="0"/>
              </a:rPr>
              <a:t>, 1911, wood polychromed</a:t>
            </a:r>
            <a:br>
              <a:rPr lang="en-US" sz="1800" dirty="0">
                <a:latin typeface="Verdana" pitchFamily="34" charset="0"/>
                <a:ea typeface="Verdana" pitchFamily="34" charset="0"/>
                <a:cs typeface="Verdana" pitchFamily="34" charset="0"/>
              </a:rPr>
            </a:br>
            <a:r>
              <a:rPr lang="en-US" sz="1800" dirty="0">
                <a:latin typeface="Verdana" pitchFamily="34" charset="0"/>
                <a:ea typeface="Verdana" pitchFamily="34" charset="0"/>
                <a:cs typeface="Verdana" pitchFamily="34" charset="0"/>
              </a:rPr>
              <a:t>(center) </a:t>
            </a:r>
            <a:r>
              <a:rPr lang="en-US" sz="1800" b="1" dirty="0">
                <a:latin typeface="Verdana" pitchFamily="34" charset="0"/>
                <a:ea typeface="Verdana" pitchFamily="34" charset="0"/>
                <a:cs typeface="Verdana" pitchFamily="34" charset="0"/>
              </a:rPr>
              <a:t>André Derain</a:t>
            </a:r>
            <a:r>
              <a:rPr lang="en-US" sz="1800" dirty="0">
                <a:latin typeface="Verdana" pitchFamily="34" charset="0"/>
                <a:ea typeface="Verdana" pitchFamily="34" charset="0"/>
                <a:cs typeface="Verdana" pitchFamily="34" charset="0"/>
              </a:rPr>
              <a:t> (French Fauve painter and sculptor, 1880-1954) </a:t>
            </a:r>
            <a:br>
              <a:rPr lang="en-US" sz="1800" dirty="0">
                <a:latin typeface="Verdana" pitchFamily="34" charset="0"/>
                <a:ea typeface="Verdana" pitchFamily="34" charset="0"/>
                <a:cs typeface="Verdana" pitchFamily="34" charset="0"/>
              </a:rPr>
            </a:br>
            <a:r>
              <a:rPr lang="en-US" sz="1800" i="1" dirty="0">
                <a:latin typeface="Verdana" pitchFamily="34" charset="0"/>
                <a:ea typeface="Verdana" pitchFamily="34" charset="0"/>
                <a:cs typeface="Verdana" pitchFamily="34" charset="0"/>
              </a:rPr>
              <a:t>Crouching Man</a:t>
            </a:r>
            <a:r>
              <a:rPr lang="en-US" sz="1800" dirty="0">
                <a:latin typeface="Verdana" pitchFamily="34" charset="0"/>
                <a:ea typeface="Verdana" pitchFamily="34" charset="0"/>
                <a:cs typeface="Verdana" pitchFamily="34" charset="0"/>
              </a:rPr>
              <a:t>, 1907, stone, 13 x 11”</a:t>
            </a:r>
            <a:br>
              <a:rPr lang="en-US" sz="1800" dirty="0">
                <a:latin typeface="Verdana" pitchFamily="34" charset="0"/>
                <a:ea typeface="Verdana" pitchFamily="34" charset="0"/>
                <a:cs typeface="Verdana" pitchFamily="34" charset="0"/>
              </a:rPr>
            </a:br>
            <a:r>
              <a:rPr lang="en-US" sz="1800" dirty="0">
                <a:latin typeface="Verdana" pitchFamily="34" charset="0"/>
                <a:ea typeface="Verdana" pitchFamily="34" charset="0"/>
                <a:cs typeface="Verdana" pitchFamily="34" charset="0"/>
              </a:rPr>
              <a:t>(right) </a:t>
            </a:r>
            <a:r>
              <a:rPr lang="en-US" sz="1800" b="1" dirty="0">
                <a:latin typeface="Verdana" pitchFamily="34" charset="0"/>
                <a:ea typeface="Verdana" pitchFamily="34" charset="0"/>
                <a:cs typeface="Verdana" pitchFamily="34" charset="0"/>
              </a:rPr>
              <a:t>Paul Gauguin</a:t>
            </a:r>
            <a:r>
              <a:rPr lang="en-US" sz="1800" dirty="0">
                <a:latin typeface="Verdana" pitchFamily="34" charset="0"/>
                <a:ea typeface="Verdana" pitchFamily="34" charset="0"/>
                <a:cs typeface="Verdana" pitchFamily="34" charset="0"/>
              </a:rPr>
              <a:t>, </a:t>
            </a:r>
            <a:r>
              <a:rPr lang="en-US" sz="1800" i="1" dirty="0">
                <a:latin typeface="Verdana" pitchFamily="34" charset="0"/>
                <a:ea typeface="Verdana" pitchFamily="34" charset="0"/>
                <a:cs typeface="Verdana" pitchFamily="34" charset="0"/>
              </a:rPr>
              <a:t>Idol</a:t>
            </a:r>
            <a:r>
              <a:rPr lang="en-US" sz="1800" dirty="0">
                <a:latin typeface="Verdana" pitchFamily="34" charset="0"/>
                <a:ea typeface="Verdana" pitchFamily="34" charset="0"/>
                <a:cs typeface="Verdana" pitchFamily="34" charset="0"/>
              </a:rPr>
              <a:t>, 1892, wood polychromed</a:t>
            </a:r>
            <a:br>
              <a:rPr lang="en-US" sz="1800" dirty="0">
                <a:latin typeface="Verdana" pitchFamily="34" charset="0"/>
                <a:ea typeface="Verdana" pitchFamily="34" charset="0"/>
                <a:cs typeface="Verdana" pitchFamily="34" charset="0"/>
              </a:rPr>
            </a:br>
            <a:r>
              <a:rPr lang="en-US" sz="1800" dirty="0">
                <a:latin typeface="Verdana" pitchFamily="34" charset="0"/>
                <a:ea typeface="Verdana" pitchFamily="34" charset="0"/>
                <a:cs typeface="Verdana" pitchFamily="34" charset="0"/>
              </a:rPr>
              <a:t>Expressionist Primitivism – French and German</a:t>
            </a:r>
          </a:p>
        </p:txBody>
      </p:sp>
      <p:pic>
        <p:nvPicPr>
          <p:cNvPr id="28675" name="Picture 3" descr="kirchner_dancing_woman_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2625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Gauguin_Idol_18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05000"/>
            <a:ext cx="2284413"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derain_crouching_man_19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124200"/>
            <a:ext cx="2614613" cy="30099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9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92162"/>
          </a:xfrm>
        </p:spPr>
        <p:txBody>
          <a:bodyPr/>
          <a:lstStyle/>
          <a:p>
            <a:pPr eaLnBrk="1" hangingPunct="1"/>
            <a:r>
              <a:rPr lang="en-US" altLang="en-US" sz="1800">
                <a:latin typeface="Verdana" panose="020B0604030504040204" pitchFamily="34" charset="0"/>
                <a:ea typeface="Verdana" panose="020B0604030504040204" pitchFamily="34" charset="0"/>
                <a:cs typeface="Verdana" panose="020B0604030504040204" pitchFamily="34" charset="0"/>
              </a:rPr>
              <a:t>(left) </a:t>
            </a:r>
            <a:r>
              <a:rPr lang="en-US" altLang="en-US" sz="1800" b="1">
                <a:latin typeface="Verdana" panose="020B0604030504040204" pitchFamily="34" charset="0"/>
                <a:ea typeface="Verdana" panose="020B0604030504040204" pitchFamily="34" charset="0"/>
                <a:cs typeface="Verdana" panose="020B0604030504040204" pitchFamily="34" charset="0"/>
              </a:rPr>
              <a:t>Ernst Ludwig Kirchner</a:t>
            </a:r>
            <a:r>
              <a:rPr lang="en-US" altLang="en-US" sz="1800">
                <a:latin typeface="Verdana" panose="020B0604030504040204" pitchFamily="34" charset="0"/>
                <a:ea typeface="Verdana" panose="020B0604030504040204" pitchFamily="34" charset="0"/>
                <a:cs typeface="Verdana" panose="020B0604030504040204" pitchFamily="34" charset="0"/>
              </a:rPr>
              <a:t>, </a:t>
            </a:r>
            <a:r>
              <a:rPr lang="en-US" altLang="en-US" sz="1800" i="1">
                <a:latin typeface="Verdana" panose="020B0604030504040204" pitchFamily="34" charset="0"/>
                <a:ea typeface="Verdana" panose="020B0604030504040204" pitchFamily="34" charset="0"/>
                <a:cs typeface="Verdana" panose="020B0604030504040204" pitchFamily="34" charset="0"/>
              </a:rPr>
              <a:t>Self-Portrait as a Soldier</a:t>
            </a:r>
            <a:r>
              <a:rPr lang="en-US" altLang="en-US" sz="1800">
                <a:latin typeface="Verdana" panose="020B0604030504040204" pitchFamily="34" charset="0"/>
                <a:ea typeface="Verdana" panose="020B0604030504040204" pitchFamily="34" charset="0"/>
                <a:cs typeface="Verdana" panose="020B0604030504040204" pitchFamily="34" charset="0"/>
              </a:rPr>
              <a:t>, 1915</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(right) </a:t>
            </a:r>
            <a:r>
              <a:rPr lang="en-US" altLang="en-US" sz="1800" b="1">
                <a:latin typeface="Verdana" panose="020B0604030504040204" pitchFamily="34" charset="0"/>
                <a:ea typeface="Verdana" panose="020B0604030504040204" pitchFamily="34" charset="0"/>
                <a:cs typeface="Verdana" panose="020B0604030504040204" pitchFamily="34" charset="0"/>
              </a:rPr>
              <a:t>Kirchner</a:t>
            </a:r>
            <a:r>
              <a:rPr lang="en-US" altLang="en-US" sz="1800">
                <a:latin typeface="Verdana" panose="020B0604030504040204" pitchFamily="34" charset="0"/>
                <a:ea typeface="Verdana" panose="020B0604030504040204" pitchFamily="34" charset="0"/>
                <a:cs typeface="Verdana" panose="020B0604030504040204" pitchFamily="34" charset="0"/>
              </a:rPr>
              <a:t>, </a:t>
            </a:r>
            <a:r>
              <a:rPr lang="en-US" altLang="en-US" sz="1800" i="1">
                <a:latin typeface="Verdana" panose="020B0604030504040204" pitchFamily="34" charset="0"/>
                <a:ea typeface="Verdana" panose="020B0604030504040204" pitchFamily="34" charset="0"/>
                <a:cs typeface="Verdana" panose="020B0604030504040204" pitchFamily="34" charset="0"/>
              </a:rPr>
              <a:t>The Soldier Bath (Artillerymen),</a:t>
            </a:r>
            <a:r>
              <a:rPr lang="en-US" altLang="en-US" sz="1800">
                <a:latin typeface="Verdana" panose="020B0604030504040204" pitchFamily="34" charset="0"/>
                <a:ea typeface="Verdana" panose="020B0604030504040204" pitchFamily="34" charset="0"/>
                <a:cs typeface="Verdana" panose="020B0604030504040204" pitchFamily="34" charset="0"/>
              </a:rPr>
              <a:t> 1915, oil on canvas, 55 x 59 inches</a:t>
            </a:r>
          </a:p>
        </p:txBody>
      </p:sp>
      <p:pic>
        <p:nvPicPr>
          <p:cNvPr id="29699" name="Picture 3" descr="kirchner_self_portrait_as_sold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3694113" cy="4343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4" descr="kirchner_artilleryMen(soldierShower)_1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4481513" cy="42005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5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0"/>
            <a:ext cx="8686800" cy="1371600"/>
          </a:xfrm>
        </p:spPr>
        <p:txBody>
          <a:bodyPr/>
          <a:lstStyle/>
          <a:p>
            <a:pPr algn="l" eaLnBrk="1" hangingPunct="1"/>
            <a:r>
              <a:rPr lang="en-US" altLang="en-US" sz="1800" dirty="0">
                <a:latin typeface="Verdana" panose="020B0604030504040204" pitchFamily="34" charset="0"/>
                <a:ea typeface="Verdana" panose="020B0604030504040204" pitchFamily="34" charset="0"/>
                <a:cs typeface="Verdana" panose="020B0604030504040204" pitchFamily="34" charset="0"/>
              </a:rPr>
              <a:t>(left) </a:t>
            </a:r>
            <a:r>
              <a:rPr lang="en-US" altLang="en-US" sz="1800" b="1" dirty="0">
                <a:latin typeface="Verdana" panose="020B0604030504040204" pitchFamily="34" charset="0"/>
                <a:ea typeface="Verdana" panose="020B0604030504040204" pitchFamily="34" charset="0"/>
                <a:cs typeface="Verdana" panose="020B0604030504040204" pitchFamily="34" charset="0"/>
              </a:rPr>
              <a:t>Vincent Van Gogh</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i="1" dirty="0" err="1">
                <a:latin typeface="Verdana" panose="020B0604030504040204" pitchFamily="34" charset="0"/>
                <a:ea typeface="Verdana" panose="020B0604030504040204" pitchFamily="34" charset="0"/>
                <a:cs typeface="Verdana" panose="020B0604030504040204" pitchFamily="34" charset="0"/>
              </a:rPr>
              <a:t>Père</a:t>
            </a:r>
            <a:r>
              <a:rPr lang="en-US" altLang="en-US" sz="1800" i="1" dirty="0">
                <a:latin typeface="Verdana" panose="020B0604030504040204" pitchFamily="34" charset="0"/>
                <a:ea typeface="Verdana" panose="020B0604030504040204" pitchFamily="34" charset="0"/>
                <a:cs typeface="Verdana" panose="020B0604030504040204" pitchFamily="34" charset="0"/>
              </a:rPr>
              <a:t> Tanguy</a:t>
            </a:r>
            <a:r>
              <a:rPr lang="en-US" altLang="en-US" sz="1800" dirty="0">
                <a:latin typeface="Verdana" panose="020B0604030504040204" pitchFamily="34" charset="0"/>
                <a:ea typeface="Verdana" panose="020B0604030504040204" pitchFamily="34" charset="0"/>
                <a:cs typeface="Verdana" panose="020B0604030504040204" pitchFamily="34" charset="0"/>
              </a:rPr>
              <a:t>, 1888 </a:t>
            </a:r>
            <a:br>
              <a:rPr lang="en-US" altLang="en-US" sz="1800" dirty="0">
                <a:latin typeface="Verdana" panose="020B0604030504040204" pitchFamily="34" charset="0"/>
                <a:ea typeface="Verdana" panose="020B0604030504040204" pitchFamily="34" charset="0"/>
                <a:cs typeface="Verdana" panose="020B0604030504040204" pitchFamily="34" charset="0"/>
              </a:rPr>
            </a:br>
            <a:r>
              <a:rPr lang="en-US" altLang="en-US" sz="1800" dirty="0">
                <a:latin typeface="Verdana" panose="020B0604030504040204" pitchFamily="34" charset="0"/>
                <a:ea typeface="Verdana" panose="020B0604030504040204" pitchFamily="34" charset="0"/>
                <a:cs typeface="Verdana" panose="020B0604030504040204" pitchFamily="34" charset="0"/>
              </a:rPr>
              <a:t>(center) </a:t>
            </a:r>
            <a:r>
              <a:rPr lang="en-US" altLang="en-US" sz="1800" b="1" dirty="0">
                <a:latin typeface="Verdana" panose="020B0604030504040204" pitchFamily="34" charset="0"/>
                <a:ea typeface="Verdana" panose="020B0604030504040204" pitchFamily="34" charset="0"/>
                <a:cs typeface="Verdana" panose="020B0604030504040204" pitchFamily="34" charset="0"/>
              </a:rPr>
              <a:t>Käthe Kollwitz</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i="1" dirty="0">
                <a:latin typeface="Verdana" panose="020B0604030504040204" pitchFamily="34" charset="0"/>
                <a:ea typeface="Verdana" panose="020B0604030504040204" pitchFamily="34" charset="0"/>
                <a:cs typeface="Verdana" panose="020B0604030504040204" pitchFamily="34" charset="0"/>
              </a:rPr>
              <a:t>Lamentation: In Memory of Ernst </a:t>
            </a:r>
            <a:r>
              <a:rPr lang="en-US" altLang="en-US" sz="1800" i="1" dirty="0" err="1">
                <a:latin typeface="Verdana" panose="020B0604030504040204" pitchFamily="34" charset="0"/>
                <a:ea typeface="Verdana" panose="020B0604030504040204" pitchFamily="34" charset="0"/>
                <a:cs typeface="Verdana" panose="020B0604030504040204" pitchFamily="34" charset="0"/>
              </a:rPr>
              <a:t>Barlach</a:t>
            </a:r>
            <a:r>
              <a:rPr lang="en-US" altLang="en-US" sz="1800" i="1" dirty="0">
                <a:latin typeface="Verdana" panose="020B0604030504040204" pitchFamily="34" charset="0"/>
                <a:ea typeface="Verdana" panose="020B0604030504040204" pitchFamily="34" charset="0"/>
                <a:cs typeface="Verdana" panose="020B0604030504040204" pitchFamily="34" charset="0"/>
              </a:rPr>
              <a:t> (Grief),</a:t>
            </a:r>
            <a:r>
              <a:rPr lang="en-US" altLang="en-US" sz="1800" dirty="0">
                <a:latin typeface="Verdana" panose="020B0604030504040204" pitchFamily="34" charset="0"/>
                <a:ea typeface="Verdana" panose="020B0604030504040204" pitchFamily="34" charset="0"/>
                <a:cs typeface="Verdana" panose="020B0604030504040204" pitchFamily="34" charset="0"/>
              </a:rPr>
              <a:t> bronze, 1938</a:t>
            </a:r>
            <a:br>
              <a:rPr lang="en-US" altLang="en-US" sz="1800" dirty="0">
                <a:latin typeface="Verdana" panose="020B0604030504040204" pitchFamily="34" charset="0"/>
                <a:ea typeface="Verdana" panose="020B0604030504040204" pitchFamily="34" charset="0"/>
                <a:cs typeface="Verdana" panose="020B0604030504040204" pitchFamily="34" charset="0"/>
              </a:rPr>
            </a:br>
            <a:r>
              <a:rPr lang="en-US" altLang="en-US" sz="1800" dirty="0">
                <a:latin typeface="Verdana" panose="020B0604030504040204" pitchFamily="34" charset="0"/>
                <a:ea typeface="Verdana" panose="020B0604030504040204" pitchFamily="34" charset="0"/>
                <a:cs typeface="Verdana" panose="020B0604030504040204" pitchFamily="34" charset="0"/>
              </a:rPr>
              <a:t>(right)  </a:t>
            </a:r>
            <a:r>
              <a:rPr lang="en-US" altLang="en-US" sz="1800" b="1" dirty="0">
                <a:latin typeface="Verdana" panose="020B0604030504040204" pitchFamily="34" charset="0"/>
                <a:ea typeface="Verdana" panose="020B0604030504040204" pitchFamily="34" charset="0"/>
                <a:cs typeface="Verdana" panose="020B0604030504040204" pitchFamily="34" charset="0"/>
              </a:rPr>
              <a:t>Oskar Kokoschka</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i="1" dirty="0">
                <a:latin typeface="Verdana" panose="020B0604030504040204" pitchFamily="34" charset="0"/>
                <a:ea typeface="Verdana" panose="020B0604030504040204" pitchFamily="34" charset="0"/>
                <a:cs typeface="Verdana" panose="020B0604030504040204" pitchFamily="34" charset="0"/>
              </a:rPr>
              <a:t>Adolf Loos</a:t>
            </a:r>
            <a:r>
              <a:rPr lang="en-US" altLang="en-US" sz="1800" dirty="0">
                <a:latin typeface="Verdana" panose="020B0604030504040204" pitchFamily="34" charset="0"/>
                <a:ea typeface="Verdana" panose="020B0604030504040204" pitchFamily="34" charset="0"/>
                <a:cs typeface="Verdana" panose="020B0604030504040204" pitchFamily="34" charset="0"/>
              </a:rPr>
              <a:t>, 1909</a:t>
            </a:r>
            <a:endParaRPr lang="en-US" altLang="en-US" sz="1800" i="1" dirty="0">
              <a:latin typeface="Verdana" panose="020B0604030504040204" pitchFamily="34" charset="0"/>
              <a:ea typeface="Verdana" panose="020B0604030504040204" pitchFamily="34" charset="0"/>
              <a:cs typeface="Verdana" panose="020B0604030504040204" pitchFamily="34" charset="0"/>
            </a:endParaRPr>
          </a:p>
        </p:txBody>
      </p:sp>
      <p:pic>
        <p:nvPicPr>
          <p:cNvPr id="39939" name="Picture 3" descr="van_gogh_pere_tanguy_1887_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700338"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5" descr="http://arteyartistas.files.wordpress.com/2008/04/portrait-of-adolf-loos-19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4419600" cy="353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5" descr="kollwitz_lamentation_barlach_1938_bronze"/>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2438400" y="3886200"/>
            <a:ext cx="2540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325563"/>
          </a:xfrm>
        </p:spPr>
        <p:txBody>
          <a:bodyPr/>
          <a:lstStyle/>
          <a:p>
            <a:pPr eaLnBrk="1" hangingPunct="1"/>
            <a:r>
              <a:rPr lang="en-US" altLang="en-US" sz="1800">
                <a:latin typeface="Verdana" panose="020B0604030504040204" pitchFamily="34" charset="0"/>
                <a:ea typeface="Verdana" panose="020B0604030504040204" pitchFamily="34" charset="0"/>
                <a:cs typeface="Verdana" panose="020B0604030504040204" pitchFamily="34" charset="0"/>
              </a:rPr>
              <a:t>(left) </a:t>
            </a:r>
            <a:r>
              <a:rPr lang="en-US" altLang="en-US" sz="1800" b="1">
                <a:latin typeface="Verdana" panose="020B0604030504040204" pitchFamily="34" charset="0"/>
                <a:ea typeface="Verdana" panose="020B0604030504040204" pitchFamily="34" charset="0"/>
                <a:cs typeface="Verdana" panose="020B0604030504040204" pitchFamily="34" charset="0"/>
              </a:rPr>
              <a:t>Max Beckmann</a:t>
            </a:r>
            <a:r>
              <a:rPr lang="en-US" altLang="en-US" sz="1800">
                <a:latin typeface="Verdana" panose="020B0604030504040204" pitchFamily="34" charset="0"/>
                <a:ea typeface="Verdana" panose="020B0604030504040204" pitchFamily="34" charset="0"/>
                <a:cs typeface="Verdana" panose="020B0604030504040204" pitchFamily="34" charset="0"/>
              </a:rPr>
              <a:t> (German 1884 – 1950), </a:t>
            </a:r>
            <a:r>
              <a:rPr lang="en-US" altLang="en-US" sz="1800" i="1">
                <a:latin typeface="Verdana" panose="020B0604030504040204" pitchFamily="34" charset="0"/>
                <a:ea typeface="Verdana" panose="020B0604030504040204" pitchFamily="34" charset="0"/>
                <a:cs typeface="Verdana" panose="020B0604030504040204" pitchFamily="34" charset="0"/>
              </a:rPr>
              <a:t>Self Portrait with Raised Hand,</a:t>
            </a:r>
            <a:r>
              <a:rPr lang="en-US" altLang="en-US" sz="1800">
                <a:latin typeface="Verdana" panose="020B0604030504040204" pitchFamily="34" charset="0"/>
                <a:ea typeface="Verdana" panose="020B0604030504040204" pitchFamily="34" charset="0"/>
                <a:cs typeface="Verdana" panose="020B0604030504040204" pitchFamily="34" charset="0"/>
              </a:rPr>
              <a:t> 1907 / among 85 self-portraits</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(center) </a:t>
            </a:r>
            <a:r>
              <a:rPr lang="en-US" altLang="en-US" sz="1800" b="1">
                <a:latin typeface="Verdana" panose="020B0604030504040204" pitchFamily="34" charset="0"/>
                <a:ea typeface="Verdana" panose="020B0604030504040204" pitchFamily="34" charset="0"/>
                <a:cs typeface="Verdana" panose="020B0604030504040204" pitchFamily="34" charset="0"/>
              </a:rPr>
              <a:t>Beckmann, </a:t>
            </a:r>
            <a:r>
              <a:rPr lang="en-US" altLang="en-US" sz="1800" i="1">
                <a:latin typeface="Verdana" panose="020B0604030504040204" pitchFamily="34" charset="0"/>
                <a:ea typeface="Verdana" panose="020B0604030504040204" pitchFamily="34" charset="0"/>
                <a:cs typeface="Verdana" panose="020B0604030504040204" pitchFamily="34" charset="0"/>
              </a:rPr>
              <a:t>Self Portrait as Medical Orderly</a:t>
            </a:r>
            <a:r>
              <a:rPr lang="en-US" altLang="en-US" sz="1800">
                <a:latin typeface="Verdana" panose="020B0604030504040204" pitchFamily="34" charset="0"/>
                <a:ea typeface="Verdana" panose="020B0604030504040204" pitchFamily="34" charset="0"/>
                <a:cs typeface="Verdana" panose="020B0604030504040204" pitchFamily="34" charset="0"/>
              </a:rPr>
              <a:t>, 1915</a:t>
            </a:r>
            <a:br>
              <a:rPr lang="en-US" altLang="en-US" sz="1800">
                <a:latin typeface="Verdana" panose="020B0604030504040204" pitchFamily="34" charset="0"/>
                <a:ea typeface="Verdana" panose="020B0604030504040204" pitchFamily="34" charset="0"/>
                <a:cs typeface="Verdana" panose="020B0604030504040204" pitchFamily="34" charset="0"/>
              </a:rPr>
            </a:br>
            <a:r>
              <a:rPr lang="en-US" altLang="en-US" sz="1800">
                <a:latin typeface="Verdana" panose="020B0604030504040204" pitchFamily="34" charset="0"/>
                <a:ea typeface="Verdana" panose="020B0604030504040204" pitchFamily="34" charset="0"/>
                <a:cs typeface="Verdana" panose="020B0604030504040204" pitchFamily="34" charset="0"/>
              </a:rPr>
              <a:t>(right) </a:t>
            </a:r>
            <a:r>
              <a:rPr lang="en-US" altLang="en-US" sz="1800" b="1">
                <a:latin typeface="Verdana" panose="020B0604030504040204" pitchFamily="34" charset="0"/>
                <a:ea typeface="Verdana" panose="020B0604030504040204" pitchFamily="34" charset="0"/>
                <a:cs typeface="Verdana" panose="020B0604030504040204" pitchFamily="34" charset="0"/>
              </a:rPr>
              <a:t>Beckmann</a:t>
            </a:r>
            <a:r>
              <a:rPr lang="en-US" altLang="en-US" sz="1800">
                <a:latin typeface="Verdana" panose="020B0604030504040204" pitchFamily="34" charset="0"/>
                <a:ea typeface="Verdana" panose="020B0604030504040204" pitchFamily="34" charset="0"/>
                <a:cs typeface="Verdana" panose="020B0604030504040204" pitchFamily="34" charset="0"/>
              </a:rPr>
              <a:t>, </a:t>
            </a:r>
            <a:r>
              <a:rPr lang="en-US" altLang="en-US" sz="1800" i="1">
                <a:latin typeface="Verdana" panose="020B0604030504040204" pitchFamily="34" charset="0"/>
                <a:ea typeface="Verdana" panose="020B0604030504040204" pitchFamily="34" charset="0"/>
                <a:cs typeface="Verdana" panose="020B0604030504040204" pitchFamily="34" charset="0"/>
              </a:rPr>
              <a:t>Self Portrait with Red Scarf</a:t>
            </a:r>
            <a:r>
              <a:rPr lang="en-US" altLang="en-US" sz="1800">
                <a:latin typeface="Verdana" panose="020B0604030504040204" pitchFamily="34" charset="0"/>
                <a:ea typeface="Verdana" panose="020B0604030504040204" pitchFamily="34" charset="0"/>
                <a:cs typeface="Verdana" panose="020B0604030504040204" pitchFamily="34" charset="0"/>
              </a:rPr>
              <a:t>, 1917</a:t>
            </a:r>
          </a:p>
        </p:txBody>
      </p:sp>
      <p:pic>
        <p:nvPicPr>
          <p:cNvPr id="41987" name="Picture 5" descr="Beckmann_self_portrait_medicalOrderly_19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53" r="4706" b="7776"/>
          <a:stretch>
            <a:fillRect/>
          </a:stretch>
        </p:blipFill>
        <p:spPr>
          <a:xfrm>
            <a:off x="3505200" y="2362200"/>
            <a:ext cx="2071688" cy="3109913"/>
          </a:xfrm>
          <a:ln>
            <a:solidFill>
              <a:schemeClr val="tx2"/>
            </a:solidFill>
            <a:miter lim="800000"/>
            <a:headEnd/>
            <a:tailEnd/>
          </a:ln>
        </p:spPr>
      </p:pic>
      <p:pic>
        <p:nvPicPr>
          <p:cNvPr id="41988" name="Picture 3" descr="beckmann_self_portrait_raised_hand_19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3021013" cy="381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6" descr="Beckmann_SelfPortrait_red_scarf_1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0"/>
            <a:ext cx="3349625" cy="44577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1990" name="Text Box 7"/>
          <p:cNvSpPr txBox="1">
            <a:spLocks noChangeArrowheads="1"/>
          </p:cNvSpPr>
          <p:nvPr/>
        </p:nvSpPr>
        <p:spPr bwMode="auto">
          <a:xfrm>
            <a:off x="1203325" y="56753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prstClr val="white"/>
                </a:solidFill>
              </a:rPr>
              <a:t>1907</a:t>
            </a:r>
          </a:p>
        </p:txBody>
      </p:sp>
      <p:sp>
        <p:nvSpPr>
          <p:cNvPr id="41991" name="Text Box 8"/>
          <p:cNvSpPr txBox="1">
            <a:spLocks noChangeArrowheads="1"/>
          </p:cNvSpPr>
          <p:nvPr/>
        </p:nvSpPr>
        <p:spPr bwMode="auto">
          <a:xfrm>
            <a:off x="3794125" y="55229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prstClr val="white"/>
                </a:solidFill>
              </a:rPr>
              <a:t>1915</a:t>
            </a:r>
          </a:p>
        </p:txBody>
      </p:sp>
      <p:sp>
        <p:nvSpPr>
          <p:cNvPr id="41992" name="Text Box 9"/>
          <p:cNvSpPr txBox="1">
            <a:spLocks noChangeArrowheads="1"/>
          </p:cNvSpPr>
          <p:nvPr/>
        </p:nvSpPr>
        <p:spPr bwMode="auto">
          <a:xfrm>
            <a:off x="7070725" y="598011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a:solidFill>
                  <a:prstClr val="white"/>
                </a:solidFill>
              </a:rPr>
              <a:t>1917</a:t>
            </a:r>
          </a:p>
        </p:txBody>
      </p:sp>
    </p:spTree>
    <p:extLst>
      <p:ext uri="{BB962C8B-B14F-4D97-AF65-F5344CB8AC3E}">
        <p14:creationId xmlns:p14="http://schemas.microsoft.com/office/powerpoint/2010/main" val="82403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(left) </a:t>
            </a:r>
            <a:r>
              <a:rPr lang="en-US" altLang="en-US" sz="1600" b="1">
                <a:latin typeface="Verdana" panose="020B0604030504040204" pitchFamily="34" charset="0"/>
                <a:ea typeface="Verdana" panose="020B0604030504040204" pitchFamily="34" charset="0"/>
                <a:cs typeface="Verdana" panose="020B0604030504040204" pitchFamily="34" charset="0"/>
              </a:rPr>
              <a:t>Max</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b="1">
                <a:latin typeface="Verdana" panose="020B0604030504040204" pitchFamily="34" charset="0"/>
                <a:ea typeface="Verdana" panose="020B0604030504040204" pitchFamily="34" charset="0"/>
                <a:cs typeface="Verdana" panose="020B0604030504040204" pitchFamily="34" charset="0"/>
              </a:rPr>
              <a:t>Beckmann</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Descent From the Cross</a:t>
            </a:r>
            <a:r>
              <a:rPr lang="en-US" altLang="en-US" sz="1600">
                <a:latin typeface="Verdana" panose="020B0604030504040204" pitchFamily="34" charset="0"/>
                <a:ea typeface="Verdana" panose="020B0604030504040204" pitchFamily="34" charset="0"/>
                <a:cs typeface="Verdana" panose="020B0604030504040204" pitchFamily="34" charset="0"/>
              </a:rPr>
              <a:t>, 1917</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(right) </a:t>
            </a:r>
            <a:r>
              <a:rPr lang="en-US" altLang="en-US" sz="1600" b="1">
                <a:latin typeface="Verdana" panose="020B0604030504040204" pitchFamily="34" charset="0"/>
                <a:ea typeface="Verdana" panose="020B0604030504040204" pitchFamily="34" charset="0"/>
                <a:cs typeface="Verdana" panose="020B0604030504040204" pitchFamily="34" charset="0"/>
              </a:rPr>
              <a:t>Rogier Van Der Weyden</a:t>
            </a:r>
            <a:r>
              <a:rPr lang="en-US" altLang="en-US" sz="1600">
                <a:latin typeface="Verdana" panose="020B0604030504040204" pitchFamily="34" charset="0"/>
                <a:ea typeface="Verdana" panose="020B0604030504040204" pitchFamily="34" charset="0"/>
                <a:cs typeface="Verdana" panose="020B0604030504040204" pitchFamily="34" charset="0"/>
              </a:rPr>
              <a:t> (Netherlandish Northern Renaissance Painter, ca.1400-1464) </a:t>
            </a:r>
            <a:r>
              <a:rPr lang="en-US" altLang="en-US" sz="1600" i="1">
                <a:latin typeface="Verdana" panose="020B0604030504040204" pitchFamily="34" charset="0"/>
                <a:ea typeface="Verdana" panose="020B0604030504040204" pitchFamily="34" charset="0"/>
                <a:cs typeface="Verdana" panose="020B0604030504040204" pitchFamily="34" charset="0"/>
              </a:rPr>
              <a:t>Descent From the Cross</a:t>
            </a:r>
            <a:r>
              <a:rPr lang="en-US" altLang="en-US" sz="1600">
                <a:latin typeface="Verdana" panose="020B0604030504040204" pitchFamily="34" charset="0"/>
                <a:ea typeface="Verdana" panose="020B0604030504040204" pitchFamily="34" charset="0"/>
                <a:cs typeface="Verdana" panose="020B0604030504040204" pitchFamily="34" charset="0"/>
              </a:rPr>
              <a:t>, c. 1435</a:t>
            </a:r>
          </a:p>
        </p:txBody>
      </p:sp>
      <p:pic>
        <p:nvPicPr>
          <p:cNvPr id="45059" name="Picture 3" descr="Beckmann_descentfromcross_1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617913" cy="426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0" name="Picture 4" descr="beckmann_van_der_weyden_des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30388"/>
            <a:ext cx="4419600" cy="3509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3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0"/>
            <a:ext cx="9144000" cy="1325563"/>
          </a:xfrm>
        </p:spPr>
        <p:txBody>
          <a:bodyPr/>
          <a:lstStyle/>
          <a:p>
            <a:pPr algn="l" eaLnBrk="1" hangingPunct="1"/>
            <a:r>
              <a:rPr lang="en-US" altLang="en-US" sz="1600" b="1">
                <a:latin typeface="Verdana" panose="020B0604030504040204" pitchFamily="34" charset="0"/>
                <a:ea typeface="Verdana" panose="020B0604030504040204" pitchFamily="34" charset="0"/>
                <a:cs typeface="Verdana" panose="020B0604030504040204" pitchFamily="34" charset="0"/>
              </a:rPr>
              <a:t>George Grosz </a:t>
            </a:r>
            <a:r>
              <a:rPr lang="en-US" altLang="en-US" sz="1600">
                <a:latin typeface="Verdana" panose="020B0604030504040204" pitchFamily="34" charset="0"/>
                <a:ea typeface="Verdana" panose="020B0604030504040204" pitchFamily="34" charset="0"/>
                <a:cs typeface="Verdana" panose="020B0604030504040204" pitchFamily="34" charset="0"/>
              </a:rPr>
              <a:t>(German 1893-1959) (left) </a:t>
            </a:r>
            <a:r>
              <a:rPr lang="en-US" altLang="en-US" sz="1600" i="1">
                <a:latin typeface="Verdana" panose="020B0604030504040204" pitchFamily="34" charset="0"/>
                <a:ea typeface="Verdana" panose="020B0604030504040204" pitchFamily="34" charset="0"/>
                <a:cs typeface="Verdana" panose="020B0604030504040204" pitchFamily="34" charset="0"/>
              </a:rPr>
              <a:t>Grey Day</a:t>
            </a:r>
            <a:r>
              <a:rPr lang="en-US" altLang="en-US" sz="1600">
                <a:latin typeface="Verdana" panose="020B0604030504040204" pitchFamily="34" charset="0"/>
                <a:ea typeface="Verdana" panose="020B0604030504040204" pitchFamily="34" charset="0"/>
                <a:cs typeface="Verdana" panose="020B0604030504040204" pitchFamily="34" charset="0"/>
              </a:rPr>
              <a:t>, 1921, oil on canvas</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(right) </a:t>
            </a:r>
            <a:r>
              <a:rPr lang="en-US" altLang="en-US" sz="1600" b="1">
                <a:latin typeface="Verdana" panose="020B0604030504040204" pitchFamily="34" charset="0"/>
                <a:ea typeface="Verdana" panose="020B0604030504040204" pitchFamily="34" charset="0"/>
                <a:cs typeface="Verdana" panose="020B0604030504040204" pitchFamily="34" charset="0"/>
              </a:rPr>
              <a:t>Grosz</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Fit for Active Service (The Faith Healers), </a:t>
            </a:r>
            <a:r>
              <a:rPr lang="en-US" altLang="en-US" sz="1600">
                <a:latin typeface="Verdana" panose="020B0604030504040204" pitchFamily="34" charset="0"/>
                <a:ea typeface="Verdana" panose="020B0604030504040204" pitchFamily="34" charset="0"/>
                <a:cs typeface="Verdana" panose="020B0604030504040204" pitchFamily="34" charset="0"/>
              </a:rPr>
              <a:t>1916-17, pen, brush, ink on paper, 20 x 14”, MoMA NYC. The artist is associated with New Objectivity and Berlin Dada movements but can be called a German Expressionist.</a:t>
            </a:r>
          </a:p>
        </p:txBody>
      </p:sp>
      <p:pic>
        <p:nvPicPr>
          <p:cNvPr id="53251" name="Picture 4" descr="grosz_gray_day_19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3629025" cy="530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6" descr="http://www.personal.kent.edu/~areischu/Grosz%20Faith%20Heal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371600"/>
            <a:ext cx="41179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5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274638"/>
            <a:ext cx="8610600" cy="1477962"/>
          </a:xfrm>
        </p:spPr>
        <p:txBody>
          <a:bodyPr/>
          <a:lstStyle/>
          <a:p>
            <a:pPr algn="l"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Hitler and Goebbels at the </a:t>
            </a:r>
            <a:r>
              <a:rPr lang="en-US" altLang="en-US" sz="1600" i="1">
                <a:latin typeface="Verdana" panose="020B0604030504040204" pitchFamily="34" charset="0"/>
                <a:ea typeface="Verdana" panose="020B0604030504040204" pitchFamily="34" charset="0"/>
                <a:cs typeface="Verdana" panose="020B0604030504040204" pitchFamily="34" charset="0"/>
              </a:rPr>
              <a:t>Degenerate Art </a:t>
            </a:r>
            <a:r>
              <a:rPr lang="en-US" altLang="en-US" sz="1600">
                <a:latin typeface="Verdana" panose="020B0604030504040204" pitchFamily="34" charset="0"/>
                <a:ea typeface="Verdana" panose="020B0604030504040204" pitchFamily="34" charset="0"/>
                <a:cs typeface="Verdana" panose="020B0604030504040204" pitchFamily="34" charset="0"/>
              </a:rPr>
              <a:t>(</a:t>
            </a:r>
            <a:r>
              <a:rPr lang="en-US" altLang="en-US" sz="1600" i="1">
                <a:latin typeface="Verdana" panose="020B0604030504040204" pitchFamily="34" charset="0"/>
                <a:ea typeface="Verdana" panose="020B0604030504040204" pitchFamily="34" charset="0"/>
                <a:cs typeface="Verdana" panose="020B0604030504040204" pitchFamily="34" charset="0"/>
              </a:rPr>
              <a:t>Entartete</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Kunst</a:t>
            </a:r>
            <a:r>
              <a:rPr lang="en-US" altLang="en-US" sz="1600">
                <a:latin typeface="Verdana" panose="020B0604030504040204" pitchFamily="34" charset="0"/>
                <a:ea typeface="Verdana" panose="020B0604030504040204" pitchFamily="34" charset="0"/>
                <a:cs typeface="Verdana" panose="020B0604030504040204" pitchFamily="34" charset="0"/>
              </a:rPr>
              <a:t>) exhibition exhibit, featuring over 650 paintings, sculptures, prints, and books from the collections of thirty two German museums, premiered in Munich on July 19, 1937 and remained on view until November 30 before travelling to eleven other cities in Germany and Austria.</a:t>
            </a:r>
          </a:p>
        </p:txBody>
      </p:sp>
      <p:pic>
        <p:nvPicPr>
          <p:cNvPr id="58371" name="Picture 4" descr="degenerate_art_photo_visitors_outsi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62600" y="1676400"/>
            <a:ext cx="3378200" cy="4330700"/>
          </a:xfrm>
        </p:spPr>
      </p:pic>
      <p:pic>
        <p:nvPicPr>
          <p:cNvPr id="58372" name="Picture 3" descr="degenerate-Art-Hitler-and-Goebbels-vis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5105400" cy="28146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41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egenerate_art_catalogue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0"/>
            <a:ext cx="28241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degenerate_art_mus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3076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Hitler_propaganda_poster_worker_erwa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752600"/>
            <a:ext cx="263048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24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1096962"/>
          </a:xfrm>
        </p:spPr>
        <p:txBody>
          <a:bodyPr/>
          <a:lstStyle/>
          <a:p>
            <a:pPr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“Good German Art” admired and supported by the National Socialist (Nazi) Party</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(left)  Nazi artist, </a:t>
            </a:r>
            <a:r>
              <a:rPr lang="en-US" altLang="en-US" sz="1600" b="1">
                <a:latin typeface="Verdana" panose="020B0604030504040204" pitchFamily="34" charset="0"/>
                <a:ea typeface="Verdana" panose="020B0604030504040204" pitchFamily="34" charset="0"/>
                <a:cs typeface="Verdana" panose="020B0604030504040204" pitchFamily="34" charset="0"/>
              </a:rPr>
              <a:t>Ivo Saliger</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Judgment of Paris</a:t>
            </a:r>
            <a:r>
              <a:rPr lang="en-US" altLang="en-US" sz="1600">
                <a:latin typeface="Verdana" panose="020B0604030504040204" pitchFamily="34" charset="0"/>
                <a:ea typeface="Verdana" panose="020B0604030504040204" pitchFamily="34" charset="0"/>
                <a:cs typeface="Verdana" panose="020B0604030504040204" pitchFamily="34" charset="0"/>
              </a:rPr>
              <a:t>, oil on canvas, </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b="1">
                <a:latin typeface="Verdana" panose="020B0604030504040204" pitchFamily="34" charset="0"/>
                <a:ea typeface="Verdana" panose="020B0604030504040204" pitchFamily="34" charset="0"/>
                <a:cs typeface="Verdana" panose="020B0604030504040204" pitchFamily="34" charset="0"/>
              </a:rPr>
              <a:t>Arno Becker</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Predestination</a:t>
            </a:r>
            <a:r>
              <a:rPr lang="en-US" altLang="en-US" sz="1600">
                <a:latin typeface="Verdana" panose="020B0604030504040204" pitchFamily="34" charset="0"/>
                <a:ea typeface="Verdana" panose="020B0604030504040204" pitchFamily="34" charset="0"/>
                <a:cs typeface="Verdana" panose="020B0604030504040204" pitchFamily="34" charset="0"/>
              </a:rPr>
              <a:t>, 1938 (right)</a:t>
            </a:r>
          </a:p>
        </p:txBody>
      </p:sp>
      <p:pic>
        <p:nvPicPr>
          <p:cNvPr id="60419" name="Picture 3" descr="hitler_arno_becker_predestination"/>
          <p:cNvPicPr>
            <a:picLocks noChangeAspect="1" noChangeArrowheads="1"/>
          </p:cNvPicPr>
          <p:nvPr/>
        </p:nvPicPr>
        <p:blipFill>
          <a:blip r:embed="rId2">
            <a:lum bright="-6000" contrast="26000"/>
            <a:extLst>
              <a:ext uri="{28A0092B-C50C-407E-A947-70E740481C1C}">
                <a14:useLocalDpi xmlns:a14="http://schemas.microsoft.com/office/drawing/2010/main" val="0"/>
              </a:ext>
            </a:extLst>
          </a:blip>
          <a:srcRect/>
          <a:stretch>
            <a:fillRect/>
          </a:stretch>
        </p:blipFill>
        <p:spPr bwMode="auto">
          <a:xfrm>
            <a:off x="5029200" y="1828800"/>
            <a:ext cx="29987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Nazi_painting_judgementOfParis_ivo_sali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3276600" cy="2741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6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609600"/>
            <a:ext cx="8229600" cy="563563"/>
          </a:xfrm>
        </p:spPr>
        <p:txBody>
          <a:bodyPr/>
          <a:lstStyle/>
          <a:p>
            <a:pPr eaLnBrk="1" hangingPunct="1"/>
            <a:r>
              <a:rPr lang="en-US" altLang="en-US" sz="1600" b="1">
                <a:latin typeface="Verdana" panose="020B0604030504040204" pitchFamily="34" charset="0"/>
                <a:ea typeface="Verdana" panose="020B0604030504040204" pitchFamily="34" charset="0"/>
                <a:cs typeface="Verdana" panose="020B0604030504040204" pitchFamily="34" charset="0"/>
              </a:rPr>
              <a:t>Adolph Hitler </a:t>
            </a:r>
            <a:r>
              <a:rPr lang="en-US" altLang="en-US" sz="1600">
                <a:latin typeface="Verdana" panose="020B0604030504040204" pitchFamily="34" charset="0"/>
                <a:ea typeface="Verdana" panose="020B0604030504040204" pitchFamily="34" charset="0"/>
                <a:cs typeface="Verdana" panose="020B0604030504040204" pitchFamily="34" charset="0"/>
              </a:rPr>
              <a:t>(German 1889 – 1945), </a:t>
            </a:r>
            <a:r>
              <a:rPr lang="en-US" altLang="en-US" sz="1600" i="1">
                <a:latin typeface="Verdana" panose="020B0604030504040204" pitchFamily="34" charset="0"/>
                <a:ea typeface="Verdana" panose="020B0604030504040204" pitchFamily="34" charset="0"/>
                <a:cs typeface="Verdana" panose="020B0604030504040204" pitchFamily="34" charset="0"/>
              </a:rPr>
              <a:t>Landscape</a:t>
            </a:r>
            <a:r>
              <a:rPr lang="en-US" altLang="en-US" sz="1600">
                <a:latin typeface="Verdana" panose="020B0604030504040204" pitchFamily="34" charset="0"/>
                <a:ea typeface="Verdana" panose="020B0604030504040204" pitchFamily="34" charset="0"/>
                <a:cs typeface="Verdana" panose="020B0604030504040204" pitchFamily="34" charset="0"/>
              </a:rPr>
              <a:t>, 1925</a:t>
            </a:r>
          </a:p>
        </p:txBody>
      </p:sp>
      <p:pic>
        <p:nvPicPr>
          <p:cNvPr id="61443" name="Picture 3" descr="Hitler_landscape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54864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98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2011362"/>
          </a:xfrm>
        </p:spPr>
        <p:txBody>
          <a:bodyPr/>
          <a:lstStyle/>
          <a:p>
            <a:pPr algn="l" eaLnBrk="1" hangingPunct="1"/>
            <a:r>
              <a:rPr lang="en-US" altLang="en-US" sz="1600" b="1" dirty="0" err="1">
                <a:latin typeface="Verdana" panose="020B0604030504040204" pitchFamily="34" charset="0"/>
                <a:ea typeface="Verdana" panose="020B0604030504040204" pitchFamily="34" charset="0"/>
                <a:cs typeface="Verdana" panose="020B0604030504040204" pitchFamily="34" charset="0"/>
              </a:rPr>
              <a:t>Wassily</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b="1" dirty="0">
                <a:latin typeface="Verdana" panose="020B0604030504040204" pitchFamily="34" charset="0"/>
                <a:ea typeface="Verdana" panose="020B0604030504040204" pitchFamily="34" charset="0"/>
                <a:cs typeface="Verdana" panose="020B0604030504040204" pitchFamily="34" charset="0"/>
              </a:rPr>
              <a:t>Kandinsky</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a:latin typeface="Verdana" panose="020B0604030504040204" pitchFamily="34" charset="0"/>
                <a:ea typeface="Verdana" panose="020B0604030504040204" pitchFamily="34" charset="0"/>
                <a:cs typeface="Verdana" panose="020B0604030504040204" pitchFamily="34" charset="0"/>
              </a:rPr>
              <a:t>The Blue Rider</a:t>
            </a:r>
            <a:r>
              <a:rPr lang="en-US" altLang="en-US" sz="1600" dirty="0">
                <a:latin typeface="Verdana" panose="020B0604030504040204" pitchFamily="34" charset="0"/>
                <a:ea typeface="Verdana" panose="020B0604030504040204" pitchFamily="34" charset="0"/>
                <a:cs typeface="Verdana" panose="020B0604030504040204" pitchFamily="34" charset="0"/>
              </a:rPr>
              <a:t>, oil on cardboard, 1903</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b="1" dirty="0">
                <a:latin typeface="Verdana" panose="020B0604030504040204" pitchFamily="34" charset="0"/>
                <a:ea typeface="Verdana" panose="020B0604030504040204" pitchFamily="34" charset="0"/>
                <a:cs typeface="Verdana" panose="020B0604030504040204" pitchFamily="34" charset="0"/>
              </a:rPr>
              <a:t>Claude Monet</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a:latin typeface="Verdana" panose="020B0604030504040204" pitchFamily="34" charset="0"/>
                <a:ea typeface="Verdana" panose="020B0604030504040204" pitchFamily="34" charset="0"/>
                <a:cs typeface="Verdana" panose="020B0604030504040204" pitchFamily="34" charset="0"/>
              </a:rPr>
              <a:t>Haystack (Winter),</a:t>
            </a:r>
            <a:r>
              <a:rPr lang="en-US" altLang="en-US" sz="1600" dirty="0">
                <a:latin typeface="Verdana" panose="020B0604030504040204" pitchFamily="34" charset="0"/>
                <a:ea typeface="Verdana" panose="020B0604030504040204" pitchFamily="34" charset="0"/>
                <a:cs typeface="Verdana" panose="020B0604030504040204" pitchFamily="34" charset="0"/>
              </a:rPr>
              <a:t> 1891</a:t>
            </a:r>
            <a:br>
              <a:rPr lang="en-US" altLang="en-US" sz="1600" dirty="0">
                <a:latin typeface="Verdana" panose="020B0604030504040204" pitchFamily="34" charset="0"/>
                <a:ea typeface="Verdana" panose="020B0604030504040204" pitchFamily="34" charset="0"/>
                <a:cs typeface="Verdana" panose="020B0604030504040204" pitchFamily="34" charset="0"/>
              </a:rPr>
            </a:b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The Blue Rider as symbol of the artist will recur and evolve according to the principles Kandinsky defines in his written texts, </a:t>
            </a:r>
            <a:r>
              <a:rPr lang="en-US" altLang="en-US" sz="1600" i="1" dirty="0">
                <a:latin typeface="Verdana" panose="020B0604030504040204" pitchFamily="34" charset="0"/>
                <a:ea typeface="Verdana" panose="020B0604030504040204" pitchFamily="34" charset="0"/>
                <a:cs typeface="Verdana" panose="020B0604030504040204" pitchFamily="34" charset="0"/>
              </a:rPr>
              <a:t>Concerning the Spiritual in Art</a:t>
            </a:r>
            <a:r>
              <a:rPr lang="en-US" altLang="en-US" sz="1600" dirty="0">
                <a:latin typeface="Verdana" panose="020B0604030504040204" pitchFamily="34" charset="0"/>
                <a:ea typeface="Verdana" panose="020B0604030504040204" pitchFamily="34" charset="0"/>
                <a:cs typeface="Verdana" panose="020B0604030504040204" pitchFamily="34" charset="0"/>
              </a:rPr>
              <a:t> and </a:t>
            </a:r>
            <a:r>
              <a:rPr lang="en-US" altLang="en-US" sz="1600" i="1" dirty="0">
                <a:latin typeface="Verdana" panose="020B0604030504040204" pitchFamily="34" charset="0"/>
                <a:ea typeface="Verdana" panose="020B0604030504040204" pitchFamily="34" charset="0"/>
                <a:cs typeface="Verdana" panose="020B0604030504040204" pitchFamily="34" charset="0"/>
              </a:rPr>
              <a:t>The Blue Rider Almanac</a:t>
            </a:r>
            <a:r>
              <a:rPr lang="en-US" altLang="en-US" sz="1600" dirty="0">
                <a:latin typeface="Verdana" panose="020B0604030504040204" pitchFamily="34" charset="0"/>
                <a:ea typeface="Verdana" panose="020B0604030504040204" pitchFamily="34" charset="0"/>
                <a:cs typeface="Verdana" panose="020B0604030504040204" pitchFamily="34" charset="0"/>
              </a:rPr>
              <a:t>. </a:t>
            </a:r>
          </a:p>
        </p:txBody>
      </p:sp>
      <p:pic>
        <p:nvPicPr>
          <p:cNvPr id="17411" name="Picture 3" descr="monet_haystack_art 7 chapte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971800"/>
            <a:ext cx="3527425" cy="25606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descr="kandinsky_blue_r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4156075" cy="3898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97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284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944562"/>
          </a:xfrm>
        </p:spPr>
        <p:txBody>
          <a:bodyPr/>
          <a:lstStyle/>
          <a:p>
            <a:pPr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(left)</a:t>
            </a:r>
            <a:r>
              <a:rPr lang="en-US" altLang="en-US" sz="1600" b="1">
                <a:latin typeface="Verdana" panose="020B0604030504040204" pitchFamily="34" charset="0"/>
                <a:ea typeface="Verdana" panose="020B0604030504040204" pitchFamily="34" charset="0"/>
                <a:cs typeface="Verdana" panose="020B0604030504040204" pitchFamily="34" charset="0"/>
              </a:rPr>
              <a:t> Wassily</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b="1">
                <a:latin typeface="Verdana" panose="020B0604030504040204" pitchFamily="34" charset="0"/>
                <a:ea typeface="Verdana" panose="020B0604030504040204" pitchFamily="34" charset="0"/>
                <a:cs typeface="Verdana" panose="020B0604030504040204" pitchFamily="34" charset="0"/>
              </a:rPr>
              <a:t>Kandinsky</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The Blue Mountain</a:t>
            </a:r>
            <a:r>
              <a:rPr lang="en-US" altLang="en-US" sz="1600">
                <a:latin typeface="Verdana" panose="020B0604030504040204" pitchFamily="34" charset="0"/>
                <a:ea typeface="Verdana" panose="020B0604030504040204" pitchFamily="34" charset="0"/>
                <a:cs typeface="Verdana" panose="020B0604030504040204" pitchFamily="34" charset="0"/>
              </a:rPr>
              <a:t>, 1908, o/c</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 (right) </a:t>
            </a:r>
            <a:r>
              <a:rPr lang="en-US" altLang="en-US" sz="1600" b="1">
                <a:latin typeface="Verdana" panose="020B0604030504040204" pitchFamily="34" charset="0"/>
                <a:ea typeface="Verdana" panose="020B0604030504040204" pitchFamily="34" charset="0"/>
                <a:cs typeface="Verdana" panose="020B0604030504040204" pitchFamily="34" charset="0"/>
              </a:rPr>
              <a:t>Henri</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b="1">
                <a:latin typeface="Verdana" panose="020B0604030504040204" pitchFamily="34" charset="0"/>
                <a:ea typeface="Verdana" panose="020B0604030504040204" pitchFamily="34" charset="0"/>
                <a:cs typeface="Verdana" panose="020B0604030504040204" pitchFamily="34" charset="0"/>
              </a:rPr>
              <a:t>Matisse</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The</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Joy of Life</a:t>
            </a:r>
            <a:r>
              <a:rPr lang="en-US" altLang="en-US" sz="1600">
                <a:latin typeface="Verdana" panose="020B0604030504040204" pitchFamily="34" charset="0"/>
                <a:ea typeface="Verdana" panose="020B0604030504040204" pitchFamily="34" charset="0"/>
                <a:cs typeface="Verdana" panose="020B0604030504040204" pitchFamily="34" charset="0"/>
              </a:rPr>
              <a:t>, 1906</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Kandinsy’s Fauvist (style) symbolist landscapes</a:t>
            </a:r>
          </a:p>
        </p:txBody>
      </p:sp>
      <p:pic>
        <p:nvPicPr>
          <p:cNvPr id="18435" name="Picture 3" descr="kandinsky_blue_mountain_1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3833813" cy="4267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descr="matisse_bonheur_vivre_19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218809"/>
            <a:ext cx="3886200" cy="27997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4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249362"/>
          </a:xfrm>
        </p:spPr>
        <p:txBody>
          <a:bodyPr/>
          <a:lstStyle/>
          <a:p>
            <a:pPr algn="l"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(right) </a:t>
            </a:r>
            <a:r>
              <a:rPr lang="en-US" altLang="en-US" sz="1600" b="1">
                <a:latin typeface="Verdana" panose="020B0604030504040204" pitchFamily="34" charset="0"/>
                <a:ea typeface="Verdana" panose="020B0604030504040204" pitchFamily="34" charset="0"/>
                <a:cs typeface="Verdana" panose="020B0604030504040204" pitchFamily="34" charset="0"/>
              </a:rPr>
              <a:t>Annie Besant and Charles Leadbeater</a:t>
            </a:r>
            <a:r>
              <a:rPr lang="en-US" altLang="en-US" sz="1600">
                <a:latin typeface="Verdana" panose="020B0604030504040204" pitchFamily="34" charset="0"/>
                <a:ea typeface="Verdana" panose="020B0604030504040204" pitchFamily="34" charset="0"/>
                <a:cs typeface="Verdana" panose="020B0604030504040204" pitchFamily="34" charset="0"/>
              </a:rPr>
              <a:t> (Theosophist), </a:t>
            </a:r>
            <a:r>
              <a:rPr lang="en-US" altLang="en-US" sz="1600" i="1">
                <a:latin typeface="Verdana" panose="020B0604030504040204" pitchFamily="34" charset="0"/>
                <a:ea typeface="Verdana" panose="020B0604030504040204" pitchFamily="34" charset="0"/>
                <a:cs typeface="Verdana" panose="020B0604030504040204" pitchFamily="34" charset="0"/>
              </a:rPr>
              <a:t>Thought-Form: Music of Wagner </a:t>
            </a:r>
            <a:r>
              <a:rPr lang="en-US" altLang="en-US" sz="1600">
                <a:latin typeface="Verdana" panose="020B0604030504040204" pitchFamily="34" charset="0"/>
                <a:ea typeface="Verdana" panose="020B0604030504040204" pitchFamily="34" charset="0"/>
                <a:cs typeface="Verdana" panose="020B0604030504040204" pitchFamily="34" charset="0"/>
              </a:rPr>
              <a:t>1905, (left) </a:t>
            </a:r>
            <a:r>
              <a:rPr lang="en-US" altLang="en-US" sz="1600" b="1">
                <a:latin typeface="Verdana" panose="020B0604030504040204" pitchFamily="34" charset="0"/>
                <a:ea typeface="Verdana" panose="020B0604030504040204" pitchFamily="34" charset="0"/>
                <a:cs typeface="Verdana" panose="020B0604030504040204" pitchFamily="34" charset="0"/>
              </a:rPr>
              <a:t>Kandinsky</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Mountain</a:t>
            </a:r>
            <a:r>
              <a:rPr lang="en-US" altLang="en-US" sz="1600">
                <a:latin typeface="Verdana" panose="020B0604030504040204" pitchFamily="34" charset="0"/>
                <a:ea typeface="Verdana" panose="020B0604030504040204" pitchFamily="34" charset="0"/>
                <a:cs typeface="Verdana" panose="020B0604030504040204" pitchFamily="34" charset="0"/>
              </a:rPr>
              <a:t>, 1908</a:t>
            </a:r>
            <a:br>
              <a:rPr lang="en-US" altLang="en-US" sz="1600">
                <a:latin typeface="Verdana" panose="020B0604030504040204" pitchFamily="34" charset="0"/>
                <a:ea typeface="Verdana" panose="020B0604030504040204" pitchFamily="34" charset="0"/>
                <a:cs typeface="Verdana" panose="020B0604030504040204" pitchFamily="34" charset="0"/>
              </a:rPr>
            </a:b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2000">
                <a:latin typeface="Verdana" panose="020B0604030504040204" pitchFamily="34" charset="0"/>
                <a:ea typeface="Verdana" panose="020B0604030504040204" pitchFamily="34" charset="0"/>
                <a:cs typeface="Verdana" panose="020B0604030504040204" pitchFamily="34" charset="0"/>
              </a:rPr>
              <a:t>Towards abstract painting</a:t>
            </a:r>
          </a:p>
        </p:txBody>
      </p:sp>
      <p:pic>
        <p:nvPicPr>
          <p:cNvPr id="19459" name="Picture 3" descr="kandinsky_thought_forms_music_of_Wagne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5257800" y="1676400"/>
            <a:ext cx="3322638" cy="4419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kandinsky_mountain_19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4041775" cy="4114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3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371600"/>
          </a:xfrm>
        </p:spPr>
        <p:txBody>
          <a:bodyPr/>
          <a:lstStyle/>
          <a:p>
            <a:pPr algn="l" eaLnBrk="1" hangingPunct="1"/>
            <a:r>
              <a:rPr lang="en-US" altLang="en-US" sz="1600" b="1">
                <a:latin typeface="Verdana" panose="020B0604030504040204" pitchFamily="34" charset="0"/>
                <a:ea typeface="Verdana" panose="020B0604030504040204" pitchFamily="34" charset="0"/>
                <a:cs typeface="Verdana" panose="020B0604030504040204" pitchFamily="34" charset="0"/>
              </a:rPr>
              <a:t>Wassily</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b="1">
                <a:latin typeface="Verdana" panose="020B0604030504040204" pitchFamily="34" charset="0"/>
                <a:ea typeface="Verdana" panose="020B0604030504040204" pitchFamily="34" charset="0"/>
                <a:cs typeface="Verdana" panose="020B0604030504040204" pitchFamily="34" charset="0"/>
              </a:rPr>
              <a:t>Kandinsky</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Study for Composition 2</a:t>
            </a:r>
            <a:r>
              <a:rPr lang="en-US" altLang="en-US" sz="1600">
                <a:latin typeface="Verdana" panose="020B0604030504040204" pitchFamily="34" charset="0"/>
                <a:ea typeface="Verdana" panose="020B0604030504040204" pitchFamily="34" charset="0"/>
                <a:cs typeface="Verdana" panose="020B0604030504040204" pitchFamily="34" charset="0"/>
              </a:rPr>
              <a:t>, 1909-10, o/c, 38 x 51” </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Guggenheim, NYC.  </a:t>
            </a:r>
            <a:br>
              <a:rPr lang="en-US" altLang="en-US" sz="1600">
                <a:latin typeface="Verdana" panose="020B0604030504040204" pitchFamily="34" charset="0"/>
                <a:ea typeface="Verdana" panose="020B0604030504040204" pitchFamily="34" charset="0"/>
                <a:cs typeface="Verdana" panose="020B0604030504040204" pitchFamily="34" charset="0"/>
              </a:rPr>
            </a:b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Based on Bible stories of the Deluge (</a:t>
            </a:r>
            <a:r>
              <a:rPr lang="en-US" altLang="en-US" sz="1600" i="1">
                <a:latin typeface="Verdana" panose="020B0604030504040204" pitchFamily="34" charset="0"/>
                <a:ea typeface="Verdana" panose="020B0604030504040204" pitchFamily="34" charset="0"/>
                <a:cs typeface="Verdana" panose="020B0604030504040204" pitchFamily="34" charset="0"/>
              </a:rPr>
              <a:t>Genesis</a:t>
            </a:r>
            <a:r>
              <a:rPr lang="en-US" altLang="en-US" sz="1600">
                <a:latin typeface="Verdana" panose="020B0604030504040204" pitchFamily="34" charset="0"/>
                <a:ea typeface="Verdana" panose="020B0604030504040204" pitchFamily="34" charset="0"/>
                <a:cs typeface="Verdana" panose="020B0604030504040204" pitchFamily="34" charset="0"/>
              </a:rPr>
              <a:t>) and Apocalypse (</a:t>
            </a:r>
            <a:r>
              <a:rPr lang="en-US" altLang="en-US" sz="1600" i="1">
                <a:latin typeface="Verdana" panose="020B0604030504040204" pitchFamily="34" charset="0"/>
                <a:ea typeface="Verdana" panose="020B0604030504040204" pitchFamily="34" charset="0"/>
                <a:cs typeface="Verdana" panose="020B0604030504040204" pitchFamily="34" charset="0"/>
              </a:rPr>
              <a:t>Revelations)</a:t>
            </a:r>
          </a:p>
        </p:txBody>
      </p:sp>
      <p:pic>
        <p:nvPicPr>
          <p:cNvPr id="21507" name="Picture 3" descr="kandinsky_study_for_composition2_1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842125" cy="5029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5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080"/>
            <a:ext cx="8229600" cy="2043657"/>
          </a:xfrm>
        </p:spPr>
        <p:txBody>
          <a:bodyPr/>
          <a:lstStyle/>
          <a:p>
            <a:pPr algn="l"/>
            <a:r>
              <a:rPr lang="en-US" sz="1600" b="1" dirty="0" err="1">
                <a:latin typeface="Verdana" pitchFamily="34" charset="0"/>
                <a:ea typeface="Verdana" pitchFamily="34" charset="0"/>
                <a:cs typeface="Verdana" pitchFamily="34" charset="0"/>
              </a:rPr>
              <a:t>Vassily</a:t>
            </a:r>
            <a:r>
              <a:rPr lang="en-US" sz="1600" b="1" dirty="0">
                <a:latin typeface="Verdana" pitchFamily="34" charset="0"/>
                <a:ea typeface="Verdana" pitchFamily="34" charset="0"/>
                <a:cs typeface="Verdana" pitchFamily="34" charset="0"/>
              </a:rPr>
              <a:t> Kandinsky</a:t>
            </a:r>
            <a:r>
              <a:rPr lang="en-US" sz="1600"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Improvisation 28 </a:t>
            </a:r>
            <a:r>
              <a:rPr lang="en-US" sz="1600" dirty="0">
                <a:latin typeface="Verdana" pitchFamily="34" charset="0"/>
                <a:ea typeface="Verdana" pitchFamily="34" charset="0"/>
                <a:cs typeface="Verdana" pitchFamily="34" charset="0"/>
              </a:rPr>
              <a:t>(second version), 1912, oil on canvas, </a:t>
            </a:r>
            <a:br>
              <a:rPr lang="en-US" sz="1600" dirty="0">
                <a:latin typeface="Verdana" pitchFamily="34" charset="0"/>
                <a:ea typeface="Verdana" pitchFamily="34" charset="0"/>
                <a:cs typeface="Verdana" pitchFamily="34" charset="0"/>
              </a:rPr>
            </a:br>
            <a:br>
              <a:rPr lang="en-US" sz="16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The new physics of early 20</a:t>
            </a:r>
            <a:r>
              <a:rPr lang="en-US" sz="1600" baseline="30000" dirty="0">
                <a:latin typeface="Verdana" pitchFamily="34" charset="0"/>
                <a:ea typeface="Verdana" pitchFamily="34" charset="0"/>
                <a:cs typeface="Verdana" pitchFamily="34" charset="0"/>
              </a:rPr>
              <a:t>th</a:t>
            </a:r>
            <a:r>
              <a:rPr lang="en-US" sz="1600" dirty="0">
                <a:latin typeface="Verdana" pitchFamily="34" charset="0"/>
                <a:ea typeface="Verdana" pitchFamily="34" charset="0"/>
                <a:cs typeface="Verdana" pitchFamily="34" charset="0"/>
              </a:rPr>
              <a:t> century offered a new perception of matter, energy, and time that contributed to theories of abstraction over the mimetic representation of the world. Einstein published his theory of relativity </a:t>
            </a:r>
            <a:r>
              <a:rPr lang="en-US" sz="1600" i="1" dirty="0">
                <a:latin typeface="Verdana" pitchFamily="34" charset="0"/>
                <a:ea typeface="Verdana" pitchFamily="34" charset="0"/>
                <a:cs typeface="Verdana" pitchFamily="34" charset="0"/>
              </a:rPr>
              <a:t>E=mc</a:t>
            </a:r>
            <a:r>
              <a:rPr lang="en-US" sz="1600" i="1" baseline="30000" dirty="0">
                <a:latin typeface="Verdana" pitchFamily="34" charset="0"/>
                <a:ea typeface="Verdana" pitchFamily="34" charset="0"/>
                <a:cs typeface="Verdana" pitchFamily="34" charset="0"/>
              </a:rPr>
              <a:t>2</a:t>
            </a:r>
            <a:br>
              <a:rPr lang="en-US" sz="1600" i="1" baseline="30000" dirty="0">
                <a:latin typeface="Verdana" pitchFamily="34" charset="0"/>
                <a:ea typeface="Verdana" pitchFamily="34" charset="0"/>
                <a:cs typeface="Verdana" pitchFamily="34" charset="0"/>
              </a:rPr>
            </a:br>
            <a:r>
              <a:rPr lang="en-US" sz="1600" dirty="0">
                <a:latin typeface="Verdana" pitchFamily="34" charset="0"/>
                <a:ea typeface="Verdana" pitchFamily="34" charset="0"/>
                <a:cs typeface="Verdana" pitchFamily="34" charset="0"/>
              </a:rPr>
              <a:t>in 1916 and applied it to the universe in 1917.</a:t>
            </a:r>
            <a:endParaRPr lang="en-US" sz="1600" i="1" baseline="30000" dirty="0"/>
          </a:p>
        </p:txBody>
      </p:sp>
      <p:pic>
        <p:nvPicPr>
          <p:cNvPr id="1026" name="Picture 2" descr="http://uploads6.wikiart.org/images/wassily-kandinsky/improvisation-28-second-version-1912.jpg"/>
          <p:cNvPicPr>
            <a:picLocks noChangeAspect="1" noChangeArrowheads="1"/>
          </p:cNvPicPr>
          <p:nvPr/>
        </p:nvPicPr>
        <p:blipFill>
          <a:blip r:embed="rId2" cstate="print"/>
          <a:srcRect/>
          <a:stretch>
            <a:fillRect/>
          </a:stretch>
        </p:blipFill>
        <p:spPr bwMode="auto">
          <a:xfrm>
            <a:off x="1421197" y="2303596"/>
            <a:ext cx="6301605" cy="4354708"/>
          </a:xfrm>
          <a:prstGeom prst="rect">
            <a:avLst/>
          </a:prstGeom>
          <a:noFill/>
          <a:ln>
            <a:solidFill>
              <a:schemeClr val="tx1"/>
            </a:solidFill>
          </a:ln>
        </p:spPr>
      </p:pic>
    </p:spTree>
    <p:extLst>
      <p:ext uri="{BB962C8B-B14F-4D97-AF65-F5344CB8AC3E}">
        <p14:creationId xmlns:p14="http://schemas.microsoft.com/office/powerpoint/2010/main" val="41114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4648200" cy="1782762"/>
          </a:xfrm>
        </p:spPr>
        <p:txBody>
          <a:bodyPr/>
          <a:lstStyle/>
          <a:p>
            <a:pPr eaLnBrk="1" hangingPunct="1"/>
            <a:r>
              <a:rPr lang="en-US" altLang="en-US" sz="1600" b="1" dirty="0">
                <a:latin typeface="Verdana" panose="020B0604030504040204" pitchFamily="34" charset="0"/>
                <a:ea typeface="Verdana" panose="020B0604030504040204" pitchFamily="34" charset="0"/>
                <a:cs typeface="Verdana" panose="020B0604030504040204" pitchFamily="34" charset="0"/>
              </a:rPr>
              <a:t>Paula </a:t>
            </a:r>
            <a:r>
              <a:rPr lang="en-US" altLang="en-US" sz="1600" b="1" dirty="0" err="1">
                <a:latin typeface="Verdana" panose="020B0604030504040204" pitchFamily="34" charset="0"/>
                <a:ea typeface="Verdana" panose="020B0604030504040204" pitchFamily="34" charset="0"/>
                <a:cs typeface="Verdana" panose="020B0604030504040204" pitchFamily="34" charset="0"/>
              </a:rPr>
              <a:t>Modersohn</a:t>
            </a:r>
            <a:r>
              <a:rPr lang="en-US" altLang="en-US" sz="1600" b="1" dirty="0">
                <a:latin typeface="Verdana" panose="020B0604030504040204" pitchFamily="34" charset="0"/>
                <a:ea typeface="Verdana" panose="020B0604030504040204" pitchFamily="34" charset="0"/>
                <a:cs typeface="Verdana" panose="020B0604030504040204" pitchFamily="34" charset="0"/>
              </a:rPr>
              <a:t>-Becker</a:t>
            </a:r>
            <a:r>
              <a:rPr lang="en-US" altLang="en-US" sz="1600" dirty="0">
                <a:latin typeface="Verdana" panose="020B0604030504040204" pitchFamily="34" charset="0"/>
                <a:ea typeface="Verdana" panose="020B0604030504040204" pitchFamily="34" charset="0"/>
                <a:cs typeface="Verdana" panose="020B0604030504040204" pitchFamily="34" charset="0"/>
              </a:rPr>
              <a:t> </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(German, 1876-1907: 31 years)</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from Post-Impressionism to </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Proto-Expressionism</a:t>
            </a:r>
          </a:p>
        </p:txBody>
      </p:sp>
      <p:pic>
        <p:nvPicPr>
          <p:cNvPr id="3075" name="Picture 3" descr="Modersohn-Becker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2495550" cy="3505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4" descr="Paula_Modersohn-Becker_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152400"/>
            <a:ext cx="2989263" cy="6324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5181600" y="6491288"/>
            <a:ext cx="347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i="1">
                <a:solidFill>
                  <a:prstClr val="white"/>
                </a:solidFill>
                <a:latin typeface="Verdana" panose="020B0604030504040204" pitchFamily="34" charset="0"/>
              </a:rPr>
              <a:t>Self Portrait</a:t>
            </a:r>
            <a:r>
              <a:rPr lang="en-US" altLang="en-US" sz="1600">
                <a:solidFill>
                  <a:prstClr val="white"/>
                </a:solidFill>
                <a:latin typeface="Verdana" panose="020B0604030504040204" pitchFamily="34" charset="0"/>
              </a:rPr>
              <a:t>, 1907, 62 × 31 cm</a:t>
            </a:r>
            <a:r>
              <a:rPr lang="en-US" altLang="en-US">
                <a:solidFill>
                  <a:prstClr val="white"/>
                </a:solidFill>
              </a:rPr>
              <a:t> </a:t>
            </a:r>
          </a:p>
        </p:txBody>
      </p:sp>
    </p:spTree>
    <p:extLst>
      <p:ext uri="{BB962C8B-B14F-4D97-AF65-F5344CB8AC3E}">
        <p14:creationId xmlns:p14="http://schemas.microsoft.com/office/powerpoint/2010/main" val="264307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44562"/>
          </a:xfrm>
        </p:spPr>
        <p:txBody>
          <a:bodyPr/>
          <a:lstStyle/>
          <a:p>
            <a:pPr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(left)</a:t>
            </a:r>
            <a:r>
              <a:rPr lang="en-US" altLang="en-US" sz="1600" b="1">
                <a:latin typeface="Verdana" panose="020B0604030504040204" pitchFamily="34" charset="0"/>
                <a:ea typeface="Verdana" panose="020B0604030504040204" pitchFamily="34" charset="0"/>
                <a:cs typeface="Verdana" panose="020B0604030504040204" pitchFamily="34" charset="0"/>
              </a:rPr>
              <a:t> Otto Modersohn</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Moor Grasses</a:t>
            </a:r>
            <a:r>
              <a:rPr lang="en-US" altLang="en-US" sz="1600">
                <a:latin typeface="Verdana" panose="020B0604030504040204" pitchFamily="34" charset="0"/>
                <a:ea typeface="Verdana" panose="020B0604030504040204" pitchFamily="34" charset="0"/>
                <a:cs typeface="Verdana" panose="020B0604030504040204" pitchFamily="34" charset="0"/>
              </a:rPr>
              <a:t>, 1895</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(right) </a:t>
            </a:r>
            <a:r>
              <a:rPr lang="en-US" altLang="en-US" sz="1600" b="1">
                <a:latin typeface="Verdana" panose="020B0604030504040204" pitchFamily="34" charset="0"/>
                <a:ea typeface="Verdana" panose="020B0604030504040204" pitchFamily="34" charset="0"/>
                <a:cs typeface="Verdana" panose="020B0604030504040204" pitchFamily="34" charset="0"/>
              </a:rPr>
              <a:t>Paula Modersohn-Becker</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Red House</a:t>
            </a:r>
            <a:r>
              <a:rPr lang="en-US" altLang="en-US" sz="1600">
                <a:latin typeface="Verdana" panose="020B0604030504040204" pitchFamily="34" charset="0"/>
                <a:ea typeface="Verdana" panose="020B0604030504040204" pitchFamily="34" charset="0"/>
                <a:cs typeface="Verdana" panose="020B0604030504040204" pitchFamily="34" charset="0"/>
              </a:rPr>
              <a:t>, 1900</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Worpswede, a rural German village and artist colony</a:t>
            </a:r>
          </a:p>
        </p:txBody>
      </p:sp>
      <p:pic>
        <p:nvPicPr>
          <p:cNvPr id="4099" name="Picture 3" descr="modersohn-becker_otto_moor_grass_1895"/>
          <p:cNvPicPr>
            <a:picLocks noChangeAspect="1" noChangeArrowheads="1"/>
          </p:cNvPicPr>
          <p:nvPr/>
        </p:nvPicPr>
        <p:blipFill>
          <a:blip r:embed="rId2">
            <a:extLst>
              <a:ext uri="{28A0092B-C50C-407E-A947-70E740481C1C}">
                <a14:useLocalDpi xmlns:a14="http://schemas.microsoft.com/office/drawing/2010/main" val="0"/>
              </a:ext>
            </a:extLst>
          </a:blip>
          <a:srcRect l="13867" t="11143" r="13867" b="22285"/>
          <a:stretch>
            <a:fillRect/>
          </a:stretch>
        </p:blipFill>
        <p:spPr bwMode="auto">
          <a:xfrm>
            <a:off x="228600" y="2209800"/>
            <a:ext cx="4572000" cy="26193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4" descr="modersohn_becker_dorfrand_redhouse_1900"/>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5181600" y="1981200"/>
            <a:ext cx="3657600" cy="28416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820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89</TotalTime>
  <Words>547</Words>
  <Application>Microsoft Office PowerPoint</Application>
  <PresentationFormat>On-screen Show (4:3)</PresentationFormat>
  <Paragraphs>39</Paragraphs>
  <Slides>30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Verdana</vt:lpstr>
      <vt:lpstr>Office Theme</vt:lpstr>
      <vt:lpstr>1_Office Theme</vt:lpstr>
      <vt:lpstr>Expressionism in Germany   Figurative and Abstract</vt:lpstr>
      <vt:lpstr>Wassily Kandinsky  (Russian, active in Munich and Paris, 1866-1944)   The artist is not born to a life of pleasure.  He must not live idle; he has a hard work to perform, and one which often proves a cross to be borne.  He must realize that his every deed, feeling, and thought are raw but sure material from which his work is to arise, that he is free in art but not in life....The artist is not only a king...because he has great power, but also because he has great duties.  Wassily Kandinsky, "Conclusion" Concerning the Spiritual in Art, 1912</vt:lpstr>
      <vt:lpstr>Wassily Kandinsky, The Blue Rider, oil on cardboard, 1903 Claude Monet, Haystack (Winter), 1891  The Blue Rider as symbol of the artist will recur and evolve according to the principles Kandinsky defines in his written texts, Concerning the Spiritual in Art and The Blue Rider Almanac. </vt:lpstr>
      <vt:lpstr>(left) Wassily Kandinsky, The Blue Mountain, 1908, o/c  (right) Henri Matisse, The Joy of Life, 1906 Kandinsy’s Fauvist (style) symbolist landscapes</vt:lpstr>
      <vt:lpstr>(right) Annie Besant and Charles Leadbeater (Theosophist), Thought-Form: Music of Wagner 1905, (left) Kandinsky, Mountain, 1908  Towards abstract painting</vt:lpstr>
      <vt:lpstr>Wassily Kandinsky, Study for Composition 2, 1909-10, o/c, 38 x 51”  Guggenheim, NYC.    Based on Bible stories of the Deluge (Genesis) and Apocalypse (Revelations)</vt:lpstr>
      <vt:lpstr>Vassily Kandinsky, Improvisation 28 (second version), 1912, oil on canvas,   The new physics of early 20th century offered a new perception of matter, energy, and time that contributed to theories of abstraction over the mimetic representation of the world. Einstein published his theory of relativity E=mc2 in 1916 and applied it to the universe in 1917.</vt:lpstr>
      <vt:lpstr>Paula Modersohn-Becker  (German, 1876-1907: 31 years) from Post-Impressionism to  Proto-Expressionism</vt:lpstr>
      <vt:lpstr>(left) Otto Modersohn, Moor Grasses, 1895 (right) Paula Modersohn-Becker, Red House, 1900 Worpswede, a rural German village and artist colony</vt:lpstr>
      <vt:lpstr>Paula Modersohn-Becker (left) with sculptor Clara Westhoff  Becker spent 6 months in Paris 1900 where Westhoff was studying with Auguste Rodin  and attending the Academie Colarossi (right) Modersohn-Becker, portrait of the poet, Rainer Maria Rilke, 1906</vt:lpstr>
      <vt:lpstr>Modersohn-Becker, Reclining Mother and Child, 1906   (lower right) Paul Gauguin, Nevermore, 1897</vt:lpstr>
      <vt:lpstr>(left) William Bouguereau, Madonna and Child with Saint John the Baptist c. 1890. (right) Paula Modersohn-Becker, Reclining Mother and Child, 1906 </vt:lpstr>
      <vt:lpstr>Käthe Kollwitz (1868-1945, German Expressionist printmaker and sculptor), The Weavers March to Berlin, etching with aquatint and sandpaper, 1897. Part of a series of etchings about the oppression of the Silesian weavers in Langenbielau and their failed revolt of 1844</vt:lpstr>
      <vt:lpstr>Käthe Kollwitz, Mothers (left), 1924; (right) Nie Wieder Kreig! (No More War!), litho poster for the Social Democratic Party, 1924</vt:lpstr>
      <vt:lpstr>Käthe Kollwitz (German 1867-1945),  Self Portrait and Nude Studies, 1900, graphite, pen and black ink. 280 x 445 cm. Stuttgart</vt:lpstr>
      <vt:lpstr>Käthe Kollwitz (German 1867-1945), Woman with Dead child, 1903, etching with engraving overprinted with a gold tone plate, 47.6 x 41.9 cm Paula Modersohn-Becker (German 1876-1907), Reclining Mother and Child, oil on canvas, 124.7 x 82 cm. 1906 (right)</vt:lpstr>
      <vt:lpstr>Die Brücke (The Bridge) Dresden Germany  (left) Ernst Ludwig Kirchner (German, 1880-1938), The Painters of Die Brucke, 1925, o/c (L to R: Otto Muller, Ernst Ludwig Kirchner, Erich Heckel, Karl Schmidt-Rottluff (right) Manifesto of the Artists’ Group the Brücke, woodcuts   “With faith in progress and in a new generation of creators and spectators we call together all youth.  As youth, we carry the future and want to create for ourselves freedom of life and of movement against the long established older forces.  Everyone who reproduces that which drives him to creation with directness and authenticity belongs to us."</vt:lpstr>
      <vt:lpstr>(left) Ernst Ludwig Kirchner, Girl With Japanese Parasol, 36 x 31 inches, oil on canvas, 1909 (Die Brücke, German Expresssionism) (right) Henri Matisse, Blue Nude: Souvenir of Biskra, o/c, 36 x 55 inches, 1907 (Fauve, French Expressionism)    How is “expression” differently defined by these artists?</vt:lpstr>
      <vt:lpstr>African pre-colonial sculptures (right) and (left) Henri Matisse, Madeline II, 1903, bronze Modern artists appropriated African art in the early 20th century with as much  enthusiasm as they had earlier appropriated Japanese art</vt:lpstr>
      <vt:lpstr>Ernst Ludwig Kirchner, Dancing Woman, 1911, wood polychromed (center) André Derain (French Fauve painter and sculptor, 1880-1954)  Crouching Man, 1907, stone, 13 x 11” (right) Paul Gauguin, Idol, 1892, wood polychromed Expressionist Primitivism – French and German</vt:lpstr>
      <vt:lpstr>(left) Ernst Ludwig Kirchner, Self-Portrait as a Soldier, 1915 (right) Kirchner, The Soldier Bath (Artillerymen), 1915, oil on canvas, 55 x 59 inches</vt:lpstr>
      <vt:lpstr>(left) Vincent Van Gogh, Père Tanguy, 1888  (center) Käthe Kollwitz, Lamentation: In Memory of Ernst Barlach (Grief), bronze, 1938 (right)  Oskar Kokoschka, Adolf Loos, 1909</vt:lpstr>
      <vt:lpstr>(left) Max Beckmann (German 1884 – 1950), Self Portrait with Raised Hand, 1907 / among 85 self-portraits (center) Beckmann, Self Portrait as Medical Orderly, 1915 (right) Beckmann, Self Portrait with Red Scarf, 1917</vt:lpstr>
      <vt:lpstr>(left) Max Beckmann, Descent From the Cross, 1917 (right) Rogier Van Der Weyden (Netherlandish Northern Renaissance Painter, ca.1400-1464) Descent From the Cross, c. 1435</vt:lpstr>
      <vt:lpstr>George Grosz (German 1893-1959) (left) Grey Day, 1921, oil on canvas (right) Grosz, Fit for Active Service (The Faith Healers), 1916-17, pen, brush, ink on paper, 20 x 14”, MoMA NYC. The artist is associated with New Objectivity and Berlin Dada movements but can be called a German Expressionist.</vt:lpstr>
      <vt:lpstr>Hitler and Goebbels at the Degenerate Art (Entartete Kunst) exhibition exhibit, featuring over 650 paintings, sculptures, prints, and books from the collections of thirty two German museums, premiered in Munich on July 19, 1937 and remained on view until November 30 before travelling to eleven other cities in Germany and Austria.</vt:lpstr>
      <vt:lpstr>PowerPoint Presentation</vt:lpstr>
      <vt:lpstr>“Good German Art” admired and supported by the National Socialist (Nazi) Party (left)  Nazi artist, Ivo Saliger, Judgment of Paris, oil on canvas,  Arno Becker, Predestination, 1938 (right)</vt:lpstr>
      <vt:lpstr>Adolph Hitler (German 1889 – 1945), Landscape, 1925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Expressionism in Germany</dc:title>
  <dc:creator>Elaine O'BRIEN</dc:creator>
  <cp:lastModifiedBy>O'Brien, Elaine</cp:lastModifiedBy>
  <cp:revision>10</cp:revision>
  <dcterms:created xsi:type="dcterms:W3CDTF">2015-04-07T17:45:04Z</dcterms:created>
  <dcterms:modified xsi:type="dcterms:W3CDTF">2019-03-28T18:05:56Z</dcterms:modified>
</cp:coreProperties>
</file>